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1"/>
  </p:notesMasterIdLst>
  <p:handoutMasterIdLst>
    <p:handoutMasterId r:id="rId32"/>
  </p:handoutMasterIdLst>
  <p:sldIdLst>
    <p:sldId id="293" r:id="rId2"/>
    <p:sldId id="325" r:id="rId3"/>
    <p:sldId id="326" r:id="rId4"/>
    <p:sldId id="327" r:id="rId5"/>
    <p:sldId id="329" r:id="rId6"/>
    <p:sldId id="330" r:id="rId7"/>
    <p:sldId id="348" r:id="rId8"/>
    <p:sldId id="332" r:id="rId9"/>
    <p:sldId id="334" r:id="rId10"/>
    <p:sldId id="333" r:id="rId11"/>
    <p:sldId id="388" r:id="rId12"/>
    <p:sldId id="389" r:id="rId13"/>
    <p:sldId id="390" r:id="rId14"/>
    <p:sldId id="341" r:id="rId15"/>
    <p:sldId id="342" r:id="rId16"/>
    <p:sldId id="382" r:id="rId17"/>
    <p:sldId id="391" r:id="rId18"/>
    <p:sldId id="392" r:id="rId19"/>
    <p:sldId id="393" r:id="rId20"/>
    <p:sldId id="394" r:id="rId21"/>
    <p:sldId id="395" r:id="rId22"/>
    <p:sldId id="396" r:id="rId23"/>
    <p:sldId id="380" r:id="rId24"/>
    <p:sldId id="381" r:id="rId25"/>
    <p:sldId id="376" r:id="rId26"/>
    <p:sldId id="387" r:id="rId27"/>
    <p:sldId id="377" r:id="rId28"/>
    <p:sldId id="339" r:id="rId29"/>
    <p:sldId id="317" r:id="rId3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876E98D-0E56-47AE-B39F-9C5CDC1317FC}">
          <p14:sldIdLst>
            <p14:sldId id="293"/>
            <p14:sldId id="325"/>
            <p14:sldId id="326"/>
            <p14:sldId id="327"/>
            <p14:sldId id="329"/>
            <p14:sldId id="330"/>
            <p14:sldId id="348"/>
            <p14:sldId id="332"/>
            <p14:sldId id="334"/>
            <p14:sldId id="333"/>
            <p14:sldId id="388"/>
            <p14:sldId id="389"/>
            <p14:sldId id="390"/>
            <p14:sldId id="341"/>
            <p14:sldId id="342"/>
            <p14:sldId id="382"/>
            <p14:sldId id="391"/>
            <p14:sldId id="392"/>
            <p14:sldId id="393"/>
            <p14:sldId id="394"/>
            <p14:sldId id="395"/>
            <p14:sldId id="396"/>
            <p14:sldId id="380"/>
            <p14:sldId id="381"/>
            <p14:sldId id="376"/>
            <p14:sldId id="387"/>
            <p14:sldId id="377"/>
            <p14:sldId id="339"/>
          </p14:sldIdLst>
        </p14:section>
        <p14:section name="Раздел без заголовка" id="{688F9E0B-15CE-424D-BAC8-1FF785C27BBB}">
          <p14:sldIdLst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9B"/>
    <a:srgbClr val="DFF3EE"/>
    <a:srgbClr val="E7E8E8"/>
    <a:srgbClr val="DBEBF8"/>
    <a:srgbClr val="D4F4FC"/>
    <a:srgbClr val="BDC7CD"/>
    <a:srgbClr val="A98762"/>
    <a:srgbClr val="E4B480"/>
    <a:srgbClr val="B83904"/>
    <a:srgbClr val="87B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/>
    <p:restoredTop sz="96807" autoAdjust="0"/>
  </p:normalViewPr>
  <p:slideViewPr>
    <p:cSldViewPr snapToGrid="0" showGuides="1">
      <p:cViewPr varScale="1">
        <p:scale>
          <a:sx n="66" d="100"/>
          <a:sy n="66" d="100"/>
        </p:scale>
        <p:origin x="48" y="1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4260CF-A7ED-4E29-9204-32EFDC1892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3EA101-C0B7-4EA4-83B7-65372448FC7B}">
      <dgm:prSet/>
      <dgm:spPr>
        <a:solidFill>
          <a:srgbClr val="0070C0"/>
        </a:solidFill>
      </dgm:spPr>
      <dgm:t>
        <a:bodyPr/>
        <a:lstStyle/>
        <a:p>
          <a:pPr algn="ctr" rtl="0"/>
          <a:r>
            <a:rPr lang="ru-RU" b="1" dirty="0" smtClean="0"/>
            <a:t>Распоряжение Правительства РФ от 21 декабря 2021 г. № 3759-р Об утверждении стратегического направления в области цифровой трансформации науки и высшего образования</a:t>
          </a:r>
          <a:endParaRPr lang="ru-RU" b="1" dirty="0"/>
        </a:p>
      </dgm:t>
    </dgm:pt>
    <dgm:pt modelId="{1E53550C-A563-463C-827F-59EAE411D20E}" type="parTrans" cxnId="{0BF49705-0AB8-4E28-9931-B56AEAB91CAE}">
      <dgm:prSet/>
      <dgm:spPr/>
      <dgm:t>
        <a:bodyPr/>
        <a:lstStyle/>
        <a:p>
          <a:endParaRPr lang="ru-RU"/>
        </a:p>
      </dgm:t>
    </dgm:pt>
    <dgm:pt modelId="{150C8E5F-F9F5-4D9D-91B2-718ECE4FE7C3}" type="sibTrans" cxnId="{0BF49705-0AB8-4E28-9931-B56AEAB91CAE}">
      <dgm:prSet/>
      <dgm:spPr/>
      <dgm:t>
        <a:bodyPr/>
        <a:lstStyle/>
        <a:p>
          <a:endParaRPr lang="ru-RU"/>
        </a:p>
      </dgm:t>
    </dgm:pt>
    <dgm:pt modelId="{D8F2ADC4-16C2-46A9-B15C-1C680EC70348}">
      <dgm:prSet/>
      <dgm:spPr>
        <a:solidFill>
          <a:srgbClr val="0070C0"/>
        </a:solidFill>
      </dgm:spPr>
      <dgm:t>
        <a:bodyPr/>
        <a:lstStyle/>
        <a:p>
          <a:pPr algn="ctr" rtl="0"/>
          <a:r>
            <a:rPr lang="ru-RU" b="1" dirty="0" smtClean="0"/>
            <a:t>Проект "Цифровой университет»</a:t>
          </a:r>
          <a:endParaRPr lang="ru-RU" b="1" dirty="0"/>
        </a:p>
      </dgm:t>
    </dgm:pt>
    <dgm:pt modelId="{A37F6CED-BB26-4086-9A43-4CB66DF64F10}" type="parTrans" cxnId="{9568BE52-E681-49F4-B4A8-E5467D9686E3}">
      <dgm:prSet/>
      <dgm:spPr/>
      <dgm:t>
        <a:bodyPr/>
        <a:lstStyle/>
        <a:p>
          <a:endParaRPr lang="ru-RU"/>
        </a:p>
      </dgm:t>
    </dgm:pt>
    <dgm:pt modelId="{24C422B5-95D7-4030-BBD2-1AD4E987F0A0}" type="sibTrans" cxnId="{9568BE52-E681-49F4-B4A8-E5467D9686E3}">
      <dgm:prSet/>
      <dgm:spPr/>
      <dgm:t>
        <a:bodyPr/>
        <a:lstStyle/>
        <a:p>
          <a:endParaRPr lang="ru-RU"/>
        </a:p>
      </dgm:t>
    </dgm:pt>
    <dgm:pt modelId="{37AA4DC3-5B06-40B4-858C-08D987EB2CAC}">
      <dgm:prSet/>
      <dgm:spPr>
        <a:solidFill>
          <a:srgbClr val="0070C0"/>
        </a:solidFill>
      </dgm:spPr>
      <dgm:t>
        <a:bodyPr/>
        <a:lstStyle/>
        <a:p>
          <a:pPr algn="ctr" rtl="0"/>
          <a:r>
            <a:rPr lang="ru-RU" b="1" dirty="0" smtClean="0"/>
            <a:t>Проект "Цифровое мышление"</a:t>
          </a:r>
          <a:endParaRPr lang="ru-RU" b="1" dirty="0"/>
        </a:p>
      </dgm:t>
    </dgm:pt>
    <dgm:pt modelId="{F4D08983-9DA8-4D6E-A7E1-FE3E0E2D9B4C}" type="parTrans" cxnId="{4B68C18B-67E8-43C6-ADCC-6A6AE866C958}">
      <dgm:prSet/>
      <dgm:spPr/>
      <dgm:t>
        <a:bodyPr/>
        <a:lstStyle/>
        <a:p>
          <a:endParaRPr lang="ru-RU"/>
        </a:p>
      </dgm:t>
    </dgm:pt>
    <dgm:pt modelId="{C50907AC-6AB6-40F2-AC16-1E34EB415E54}" type="sibTrans" cxnId="{4B68C18B-67E8-43C6-ADCC-6A6AE866C958}">
      <dgm:prSet/>
      <dgm:spPr/>
      <dgm:t>
        <a:bodyPr/>
        <a:lstStyle/>
        <a:p>
          <a:endParaRPr lang="ru-RU"/>
        </a:p>
      </dgm:t>
    </dgm:pt>
    <dgm:pt modelId="{DDCF4457-38FE-49D0-8861-BB7FF64C9061}" type="pres">
      <dgm:prSet presAssocID="{254260CF-A7ED-4E29-9204-32EFDC1892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A5665D-6B6B-40E6-ABC6-06EF1ABB3378}" type="pres">
      <dgm:prSet presAssocID="{413EA101-C0B7-4EA4-83B7-65372448FC7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60A96-C3F6-4794-B9CC-09FDEE49B1AF}" type="pres">
      <dgm:prSet presAssocID="{150C8E5F-F9F5-4D9D-91B2-718ECE4FE7C3}" presName="spacer" presStyleCnt="0"/>
      <dgm:spPr/>
    </dgm:pt>
    <dgm:pt modelId="{0524BB58-7414-4FC0-BC1F-ECA6833486C9}" type="pres">
      <dgm:prSet presAssocID="{D8F2ADC4-16C2-46A9-B15C-1C680EC7034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25F8A-7C59-4D14-9C99-56B2705CA579}" type="pres">
      <dgm:prSet presAssocID="{24C422B5-95D7-4030-BBD2-1AD4E987F0A0}" presName="spacer" presStyleCnt="0"/>
      <dgm:spPr/>
    </dgm:pt>
    <dgm:pt modelId="{0868F095-3E64-4841-9B7D-3645A3715E67}" type="pres">
      <dgm:prSet presAssocID="{37AA4DC3-5B06-40B4-858C-08D987EB2CA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FC0F1F-0D65-40DF-B553-46D092BD6E56}" type="presOf" srcId="{D8F2ADC4-16C2-46A9-B15C-1C680EC70348}" destId="{0524BB58-7414-4FC0-BC1F-ECA6833486C9}" srcOrd="0" destOrd="0" presId="urn:microsoft.com/office/officeart/2005/8/layout/vList2"/>
    <dgm:cxn modelId="{0BF49705-0AB8-4E28-9931-B56AEAB91CAE}" srcId="{254260CF-A7ED-4E29-9204-32EFDC1892E2}" destId="{413EA101-C0B7-4EA4-83B7-65372448FC7B}" srcOrd="0" destOrd="0" parTransId="{1E53550C-A563-463C-827F-59EAE411D20E}" sibTransId="{150C8E5F-F9F5-4D9D-91B2-718ECE4FE7C3}"/>
    <dgm:cxn modelId="{9568BE52-E681-49F4-B4A8-E5467D9686E3}" srcId="{254260CF-A7ED-4E29-9204-32EFDC1892E2}" destId="{D8F2ADC4-16C2-46A9-B15C-1C680EC70348}" srcOrd="1" destOrd="0" parTransId="{A37F6CED-BB26-4086-9A43-4CB66DF64F10}" sibTransId="{24C422B5-95D7-4030-BBD2-1AD4E987F0A0}"/>
    <dgm:cxn modelId="{4B68C18B-67E8-43C6-ADCC-6A6AE866C958}" srcId="{254260CF-A7ED-4E29-9204-32EFDC1892E2}" destId="{37AA4DC3-5B06-40B4-858C-08D987EB2CAC}" srcOrd="2" destOrd="0" parTransId="{F4D08983-9DA8-4D6E-A7E1-FE3E0E2D9B4C}" sibTransId="{C50907AC-6AB6-40F2-AC16-1E34EB415E54}"/>
    <dgm:cxn modelId="{3E4C9EE5-7E2A-4720-A113-3DE7C7766D6D}" type="presOf" srcId="{37AA4DC3-5B06-40B4-858C-08D987EB2CAC}" destId="{0868F095-3E64-4841-9B7D-3645A3715E67}" srcOrd="0" destOrd="0" presId="urn:microsoft.com/office/officeart/2005/8/layout/vList2"/>
    <dgm:cxn modelId="{238D5800-FAAA-4F1B-B375-BD756B77A991}" type="presOf" srcId="{254260CF-A7ED-4E29-9204-32EFDC1892E2}" destId="{DDCF4457-38FE-49D0-8861-BB7FF64C9061}" srcOrd="0" destOrd="0" presId="urn:microsoft.com/office/officeart/2005/8/layout/vList2"/>
    <dgm:cxn modelId="{F039E907-2226-490F-9C98-CBC291EDF052}" type="presOf" srcId="{413EA101-C0B7-4EA4-83B7-65372448FC7B}" destId="{07A5665D-6B6B-40E6-ABC6-06EF1ABB3378}" srcOrd="0" destOrd="0" presId="urn:microsoft.com/office/officeart/2005/8/layout/vList2"/>
    <dgm:cxn modelId="{135A01AB-7582-4241-8391-3087599F2F32}" type="presParOf" srcId="{DDCF4457-38FE-49D0-8861-BB7FF64C9061}" destId="{07A5665D-6B6B-40E6-ABC6-06EF1ABB3378}" srcOrd="0" destOrd="0" presId="urn:microsoft.com/office/officeart/2005/8/layout/vList2"/>
    <dgm:cxn modelId="{7AEF697B-7968-4486-B35F-A0EF8594582D}" type="presParOf" srcId="{DDCF4457-38FE-49D0-8861-BB7FF64C9061}" destId="{B6F60A96-C3F6-4794-B9CC-09FDEE49B1AF}" srcOrd="1" destOrd="0" presId="urn:microsoft.com/office/officeart/2005/8/layout/vList2"/>
    <dgm:cxn modelId="{368CA58A-54C0-4562-9DA5-82DA16958183}" type="presParOf" srcId="{DDCF4457-38FE-49D0-8861-BB7FF64C9061}" destId="{0524BB58-7414-4FC0-BC1F-ECA6833486C9}" srcOrd="2" destOrd="0" presId="urn:microsoft.com/office/officeart/2005/8/layout/vList2"/>
    <dgm:cxn modelId="{C12E3B03-E26B-4CE8-91E5-2B276CB805B1}" type="presParOf" srcId="{DDCF4457-38FE-49D0-8861-BB7FF64C9061}" destId="{C6F25F8A-7C59-4D14-9C99-56B2705CA579}" srcOrd="3" destOrd="0" presId="urn:microsoft.com/office/officeart/2005/8/layout/vList2"/>
    <dgm:cxn modelId="{AE4BAA6E-C005-4C75-BBE4-2E563D973E6A}" type="presParOf" srcId="{DDCF4457-38FE-49D0-8861-BB7FF64C9061}" destId="{0868F095-3E64-4841-9B7D-3645A3715E6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7D14D9-52DE-44DD-869C-59231D6EB8D0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102989-BDE6-4021-949E-F73A1946E170}">
      <dgm:prSet/>
      <dgm:spPr>
        <a:solidFill>
          <a:srgbClr val="00659B"/>
        </a:solidFill>
      </dgm:spPr>
      <dgm:t>
        <a:bodyPr/>
        <a:lstStyle/>
        <a:p>
          <a:pPr algn="ctr" rtl="0"/>
          <a:r>
            <a:rPr lang="ru-RU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Создание единой цифровой экосистемы в </a:t>
          </a:r>
          <a:r>
            <a:rPr lang="ru-RU" b="1" cap="none" spc="0" dirty="0" err="1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rPr>
            <a:t>ОрГМУ</a:t>
          </a:r>
          <a:endParaRPr lang="ru-RU" b="1" cap="none" spc="0" dirty="0">
            <a:ln w="10160">
              <a:solidFill>
                <a:schemeClr val="accent5"/>
              </a:solidFill>
              <a:prstDash val="solid"/>
            </a:ln>
            <a:solidFill>
              <a:srgbClr val="FFFFFF"/>
            </a:solidFill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a:endParaRPr>
        </a:p>
      </dgm:t>
    </dgm:pt>
    <dgm:pt modelId="{F989C1EC-ACBE-45FB-8431-1EE6397DFB5D}" type="parTrans" cxnId="{D1772A23-8202-438B-9370-1FA56AAC8063}">
      <dgm:prSet/>
      <dgm:spPr/>
      <dgm:t>
        <a:bodyPr/>
        <a:lstStyle/>
        <a:p>
          <a:endParaRPr lang="ru-RU"/>
        </a:p>
      </dgm:t>
    </dgm:pt>
    <dgm:pt modelId="{5E3446B2-3190-4DBE-AB13-C28898BBCC23}" type="sibTrans" cxnId="{D1772A23-8202-438B-9370-1FA56AAC8063}">
      <dgm:prSet/>
      <dgm:spPr/>
      <dgm:t>
        <a:bodyPr/>
        <a:lstStyle/>
        <a:p>
          <a:endParaRPr lang="ru-RU"/>
        </a:p>
      </dgm:t>
    </dgm:pt>
    <dgm:pt modelId="{A7C71120-62DF-427E-925A-D44913D3E4BD}" type="pres">
      <dgm:prSet presAssocID="{617D14D9-52DE-44DD-869C-59231D6EB8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1BBB0C-2264-4A10-911E-06D50C852E92}" type="pres">
      <dgm:prSet presAssocID="{11102989-BDE6-4021-949E-F73A1946E170}" presName="parentText" presStyleLbl="node1" presStyleIdx="0" presStyleCnt="1" custLinFactNeighborX="2383" custLinFactNeighborY="14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88EAB2-4104-480F-AD71-42F2C3DF6B93}" type="presOf" srcId="{617D14D9-52DE-44DD-869C-59231D6EB8D0}" destId="{A7C71120-62DF-427E-925A-D44913D3E4BD}" srcOrd="0" destOrd="0" presId="urn:microsoft.com/office/officeart/2005/8/layout/vList2"/>
    <dgm:cxn modelId="{D1772A23-8202-438B-9370-1FA56AAC8063}" srcId="{617D14D9-52DE-44DD-869C-59231D6EB8D0}" destId="{11102989-BDE6-4021-949E-F73A1946E170}" srcOrd="0" destOrd="0" parTransId="{F989C1EC-ACBE-45FB-8431-1EE6397DFB5D}" sibTransId="{5E3446B2-3190-4DBE-AB13-C28898BBCC23}"/>
    <dgm:cxn modelId="{CAFB8C64-7276-49DF-9C1A-4EE5D18CD02F}" type="presOf" srcId="{11102989-BDE6-4021-949E-F73A1946E170}" destId="{EF1BBB0C-2264-4A10-911E-06D50C852E92}" srcOrd="0" destOrd="0" presId="urn:microsoft.com/office/officeart/2005/8/layout/vList2"/>
    <dgm:cxn modelId="{74A69D04-58AB-42F9-B3BF-215B631CDAE0}" type="presParOf" srcId="{A7C71120-62DF-427E-925A-D44913D3E4BD}" destId="{EF1BBB0C-2264-4A10-911E-06D50C852E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098AFE1-FB37-4972-B5A0-88385A6A3FD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DA4F1A-BDA0-4BDA-904C-BF6D25AF4A35}">
      <dgm:prSet/>
      <dgm:spPr>
        <a:solidFill>
          <a:srgbClr val="00659B"/>
        </a:solidFill>
      </dgm:spPr>
      <dgm:t>
        <a:bodyPr/>
        <a:lstStyle/>
        <a:p>
          <a:pPr algn="ctr" rtl="0"/>
          <a:r>
            <a:rPr lang="ru-RU" dirty="0" smtClean="0"/>
            <a:t>Повышение цифровой компетентности и укрепление роли преподавателя в условиях </a:t>
          </a:r>
          <a:r>
            <a:rPr lang="ru-RU" dirty="0" err="1" smtClean="0"/>
            <a:t>цифровизации</a:t>
          </a:r>
          <a:endParaRPr lang="ru-RU" dirty="0"/>
        </a:p>
      </dgm:t>
    </dgm:pt>
    <dgm:pt modelId="{662B97D2-8799-4990-A7C4-4B624BD51547}" type="parTrans" cxnId="{32D10A05-CDC3-44A7-8D42-3559BA880514}">
      <dgm:prSet/>
      <dgm:spPr/>
      <dgm:t>
        <a:bodyPr/>
        <a:lstStyle/>
        <a:p>
          <a:endParaRPr lang="ru-RU"/>
        </a:p>
      </dgm:t>
    </dgm:pt>
    <dgm:pt modelId="{8B84E634-6D41-4059-B39D-41D395E1A481}" type="sibTrans" cxnId="{32D10A05-CDC3-44A7-8D42-3559BA880514}">
      <dgm:prSet/>
      <dgm:spPr/>
      <dgm:t>
        <a:bodyPr/>
        <a:lstStyle/>
        <a:p>
          <a:endParaRPr lang="ru-RU"/>
        </a:p>
      </dgm:t>
    </dgm:pt>
    <dgm:pt modelId="{64A560FA-6BB6-48B9-9994-D19D1500FFED}">
      <dgm:prSet/>
      <dgm:spPr>
        <a:solidFill>
          <a:srgbClr val="00659B"/>
        </a:solidFill>
      </dgm:spPr>
      <dgm:t>
        <a:bodyPr/>
        <a:lstStyle/>
        <a:p>
          <a:pPr algn="ctr" rtl="0"/>
          <a:r>
            <a:rPr lang="ru-RU" dirty="0" smtClean="0"/>
            <a:t>Создание учебно-методической комиссии по </a:t>
          </a:r>
          <a:r>
            <a:rPr lang="ru-RU" dirty="0" err="1" smtClean="0"/>
            <a:t>цифровизации</a:t>
          </a:r>
          <a:r>
            <a:rPr lang="ru-RU" dirty="0" smtClean="0"/>
            <a:t> и внедрению технологий искусственного интеллекта</a:t>
          </a:r>
          <a:endParaRPr lang="ru-RU" dirty="0"/>
        </a:p>
      </dgm:t>
    </dgm:pt>
    <dgm:pt modelId="{9ED9B1DC-6193-402A-A1CA-C6C2F1ED17DE}" type="parTrans" cxnId="{311A848B-40EA-4F6A-8AE7-B80ED7B4E8F0}">
      <dgm:prSet/>
      <dgm:spPr/>
      <dgm:t>
        <a:bodyPr/>
        <a:lstStyle/>
        <a:p>
          <a:endParaRPr lang="ru-RU"/>
        </a:p>
      </dgm:t>
    </dgm:pt>
    <dgm:pt modelId="{B8CD3B8D-4885-437E-BE26-09FF89788B2D}" type="sibTrans" cxnId="{311A848B-40EA-4F6A-8AE7-B80ED7B4E8F0}">
      <dgm:prSet/>
      <dgm:spPr/>
      <dgm:t>
        <a:bodyPr/>
        <a:lstStyle/>
        <a:p>
          <a:endParaRPr lang="ru-RU"/>
        </a:p>
      </dgm:t>
    </dgm:pt>
    <dgm:pt modelId="{23577236-1712-4E32-9E8D-404BFE9D3F96}">
      <dgm:prSet/>
      <dgm:spPr>
        <a:solidFill>
          <a:srgbClr val="00659B"/>
        </a:solidFill>
      </dgm:spPr>
      <dgm:t>
        <a:bodyPr/>
        <a:lstStyle/>
        <a:p>
          <a:pPr algn="ctr" rtl="0"/>
          <a:r>
            <a:rPr lang="ru-RU" dirty="0" smtClean="0"/>
            <a:t>Разработка и внедрение показателей эффективности деятельности ППС по </a:t>
          </a:r>
          <a:r>
            <a:rPr lang="ru-RU" dirty="0" err="1" smtClean="0"/>
            <a:t>цифровизации</a:t>
          </a:r>
          <a:r>
            <a:rPr lang="ru-RU" dirty="0" smtClean="0"/>
            <a:t> ОПОП и внедрение ИИ-технологий в учебный процесс</a:t>
          </a:r>
          <a:endParaRPr lang="ru-RU" dirty="0"/>
        </a:p>
      </dgm:t>
    </dgm:pt>
    <dgm:pt modelId="{C3524AF3-E473-438F-83DF-239CF9DDF28D}" type="parTrans" cxnId="{740F0E21-20CF-425F-9D77-91D6AE342E2B}">
      <dgm:prSet/>
      <dgm:spPr/>
      <dgm:t>
        <a:bodyPr/>
        <a:lstStyle/>
        <a:p>
          <a:endParaRPr lang="ru-RU"/>
        </a:p>
      </dgm:t>
    </dgm:pt>
    <dgm:pt modelId="{7F09FEDF-C3A8-43D2-A593-1BC8BD06BF63}" type="sibTrans" cxnId="{740F0E21-20CF-425F-9D77-91D6AE342E2B}">
      <dgm:prSet/>
      <dgm:spPr/>
      <dgm:t>
        <a:bodyPr/>
        <a:lstStyle/>
        <a:p>
          <a:endParaRPr lang="ru-RU"/>
        </a:p>
      </dgm:t>
    </dgm:pt>
    <dgm:pt modelId="{8DA8E60F-E3D9-47D0-A122-35900ACEC075}" type="pres">
      <dgm:prSet presAssocID="{8098AFE1-FB37-4972-B5A0-88385A6A3F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070940-D987-47AC-A569-8DCDE324CCE2}" type="pres">
      <dgm:prSet presAssocID="{43DA4F1A-BDA0-4BDA-904C-BF6D25AF4A3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8A0CB-ACA1-4574-97AC-2601C7BA202B}" type="pres">
      <dgm:prSet presAssocID="{8B84E634-6D41-4059-B39D-41D395E1A481}" presName="spacer" presStyleCnt="0"/>
      <dgm:spPr/>
    </dgm:pt>
    <dgm:pt modelId="{36D1BA0D-F184-449A-8C52-7FC8D1E690DF}" type="pres">
      <dgm:prSet presAssocID="{64A560FA-6BB6-48B9-9994-D19D1500FFE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F91CA7-6065-4AB4-A5D4-335F3029F196}" type="pres">
      <dgm:prSet presAssocID="{B8CD3B8D-4885-437E-BE26-09FF89788B2D}" presName="spacer" presStyleCnt="0"/>
      <dgm:spPr/>
    </dgm:pt>
    <dgm:pt modelId="{93F2B89F-D601-4258-AC3F-688E93150077}" type="pres">
      <dgm:prSet presAssocID="{23577236-1712-4E32-9E8D-404BFE9D3F9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D10A05-CDC3-44A7-8D42-3559BA880514}" srcId="{8098AFE1-FB37-4972-B5A0-88385A6A3FDB}" destId="{43DA4F1A-BDA0-4BDA-904C-BF6D25AF4A35}" srcOrd="0" destOrd="0" parTransId="{662B97D2-8799-4990-A7C4-4B624BD51547}" sibTransId="{8B84E634-6D41-4059-B39D-41D395E1A481}"/>
    <dgm:cxn modelId="{311A848B-40EA-4F6A-8AE7-B80ED7B4E8F0}" srcId="{8098AFE1-FB37-4972-B5A0-88385A6A3FDB}" destId="{64A560FA-6BB6-48B9-9994-D19D1500FFED}" srcOrd="1" destOrd="0" parTransId="{9ED9B1DC-6193-402A-A1CA-C6C2F1ED17DE}" sibTransId="{B8CD3B8D-4885-437E-BE26-09FF89788B2D}"/>
    <dgm:cxn modelId="{FB939E74-92D3-48F7-BD1A-1CDB80F64885}" type="presOf" srcId="{43DA4F1A-BDA0-4BDA-904C-BF6D25AF4A35}" destId="{CD070940-D987-47AC-A569-8DCDE324CCE2}" srcOrd="0" destOrd="0" presId="urn:microsoft.com/office/officeart/2005/8/layout/vList2"/>
    <dgm:cxn modelId="{740F0E21-20CF-425F-9D77-91D6AE342E2B}" srcId="{8098AFE1-FB37-4972-B5A0-88385A6A3FDB}" destId="{23577236-1712-4E32-9E8D-404BFE9D3F96}" srcOrd="2" destOrd="0" parTransId="{C3524AF3-E473-438F-83DF-239CF9DDF28D}" sibTransId="{7F09FEDF-C3A8-43D2-A593-1BC8BD06BF63}"/>
    <dgm:cxn modelId="{EEFF7C94-F7C4-43C6-97A2-6721CC06A75F}" type="presOf" srcId="{64A560FA-6BB6-48B9-9994-D19D1500FFED}" destId="{36D1BA0D-F184-449A-8C52-7FC8D1E690DF}" srcOrd="0" destOrd="0" presId="urn:microsoft.com/office/officeart/2005/8/layout/vList2"/>
    <dgm:cxn modelId="{8696F2A7-F791-4553-80D6-4D5939CF5BF3}" type="presOf" srcId="{8098AFE1-FB37-4972-B5A0-88385A6A3FDB}" destId="{8DA8E60F-E3D9-47D0-A122-35900ACEC075}" srcOrd="0" destOrd="0" presId="urn:microsoft.com/office/officeart/2005/8/layout/vList2"/>
    <dgm:cxn modelId="{E2500657-40DF-4B3A-BF79-4515D1DD9C21}" type="presOf" srcId="{23577236-1712-4E32-9E8D-404BFE9D3F96}" destId="{93F2B89F-D601-4258-AC3F-688E93150077}" srcOrd="0" destOrd="0" presId="urn:microsoft.com/office/officeart/2005/8/layout/vList2"/>
    <dgm:cxn modelId="{108C7848-BB13-4096-A296-6B6A96FD5A27}" type="presParOf" srcId="{8DA8E60F-E3D9-47D0-A122-35900ACEC075}" destId="{CD070940-D987-47AC-A569-8DCDE324CCE2}" srcOrd="0" destOrd="0" presId="urn:microsoft.com/office/officeart/2005/8/layout/vList2"/>
    <dgm:cxn modelId="{6821CF6D-878D-46C8-8303-854211F0B975}" type="presParOf" srcId="{8DA8E60F-E3D9-47D0-A122-35900ACEC075}" destId="{A178A0CB-ACA1-4574-97AC-2601C7BA202B}" srcOrd="1" destOrd="0" presId="urn:microsoft.com/office/officeart/2005/8/layout/vList2"/>
    <dgm:cxn modelId="{A4A71046-23BF-44B4-99B3-58B3AB21DAC8}" type="presParOf" srcId="{8DA8E60F-E3D9-47D0-A122-35900ACEC075}" destId="{36D1BA0D-F184-449A-8C52-7FC8D1E690DF}" srcOrd="2" destOrd="0" presId="urn:microsoft.com/office/officeart/2005/8/layout/vList2"/>
    <dgm:cxn modelId="{6A93F0EE-1952-41CE-9DD4-8E230D3BF530}" type="presParOf" srcId="{8DA8E60F-E3D9-47D0-A122-35900ACEC075}" destId="{2BF91CA7-6065-4AB4-A5D4-335F3029F196}" srcOrd="3" destOrd="0" presId="urn:microsoft.com/office/officeart/2005/8/layout/vList2"/>
    <dgm:cxn modelId="{F9295B8A-438E-41E3-B95B-BF98B9D92E13}" type="presParOf" srcId="{8DA8E60F-E3D9-47D0-A122-35900ACEC075}" destId="{93F2B89F-D601-4258-AC3F-688E9315007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C137E8C-0EEA-4DE4-B914-FA41478029A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2270F2-530A-4F5C-B6B5-283995ABF5D6}">
      <dgm:prSet/>
      <dgm:spPr>
        <a:solidFill>
          <a:srgbClr val="00659B"/>
        </a:solidFill>
      </dgm:spPr>
      <dgm:t>
        <a:bodyPr/>
        <a:lstStyle/>
        <a:p>
          <a:pPr algn="ctr" rtl="0"/>
          <a:r>
            <a:rPr lang="ru-RU" dirty="0" smtClean="0"/>
            <a:t>Создание кафедры цифровой медицины</a:t>
          </a:r>
          <a:endParaRPr lang="ru-RU" dirty="0"/>
        </a:p>
      </dgm:t>
    </dgm:pt>
    <dgm:pt modelId="{9FF2088B-74C6-4A19-9B21-FF7818994F0E}" type="parTrans" cxnId="{4ACAFA7A-4AFE-464E-8BCB-FDAB9B235E92}">
      <dgm:prSet/>
      <dgm:spPr/>
      <dgm:t>
        <a:bodyPr/>
        <a:lstStyle/>
        <a:p>
          <a:endParaRPr lang="ru-RU"/>
        </a:p>
      </dgm:t>
    </dgm:pt>
    <dgm:pt modelId="{CAB614EB-9C3A-4AD2-BC27-7C4F107A491A}" type="sibTrans" cxnId="{4ACAFA7A-4AFE-464E-8BCB-FDAB9B235E92}">
      <dgm:prSet/>
      <dgm:spPr/>
      <dgm:t>
        <a:bodyPr/>
        <a:lstStyle/>
        <a:p>
          <a:endParaRPr lang="ru-RU"/>
        </a:p>
      </dgm:t>
    </dgm:pt>
    <dgm:pt modelId="{FC0176F7-4ED3-4668-AD59-DDDEFC21B2B1}">
      <dgm:prSet/>
      <dgm:spPr>
        <a:solidFill>
          <a:srgbClr val="00659B"/>
        </a:solidFill>
      </dgm:spPr>
      <dgm:t>
        <a:bodyPr/>
        <a:lstStyle/>
        <a:p>
          <a:pPr algn="ctr" rtl="0"/>
          <a:r>
            <a:rPr lang="ru-RU" dirty="0" smtClean="0"/>
            <a:t>Введение дисциплин и модулей по применению технологий ИИ и </a:t>
          </a:r>
          <a:r>
            <a:rPr lang="ru-RU" dirty="0" err="1" smtClean="0"/>
            <a:t>цифровизации</a:t>
          </a:r>
          <a:r>
            <a:rPr lang="ru-RU" dirty="0" smtClean="0"/>
            <a:t> в медицине для студентов</a:t>
          </a:r>
          <a:endParaRPr lang="ru-RU" dirty="0"/>
        </a:p>
      </dgm:t>
    </dgm:pt>
    <dgm:pt modelId="{96B41B92-0C30-45E0-A9D7-2732A30961F5}" type="parTrans" cxnId="{FE7815DA-7E7E-4D5E-A687-E81CA9A41A8E}">
      <dgm:prSet/>
      <dgm:spPr/>
      <dgm:t>
        <a:bodyPr/>
        <a:lstStyle/>
        <a:p>
          <a:endParaRPr lang="ru-RU"/>
        </a:p>
      </dgm:t>
    </dgm:pt>
    <dgm:pt modelId="{BA694838-C9E5-45DF-9F4C-70D9334E042A}" type="sibTrans" cxnId="{FE7815DA-7E7E-4D5E-A687-E81CA9A41A8E}">
      <dgm:prSet/>
      <dgm:spPr/>
      <dgm:t>
        <a:bodyPr/>
        <a:lstStyle/>
        <a:p>
          <a:endParaRPr lang="ru-RU"/>
        </a:p>
      </dgm:t>
    </dgm:pt>
    <dgm:pt modelId="{6477B45A-FB56-4C54-8DC1-8D333CEDC62A}">
      <dgm:prSet/>
      <dgm:spPr>
        <a:solidFill>
          <a:srgbClr val="00659B"/>
        </a:solidFill>
      </dgm:spPr>
      <dgm:t>
        <a:bodyPr/>
        <a:lstStyle/>
        <a:p>
          <a:pPr algn="ctr" rtl="0"/>
          <a:r>
            <a:rPr lang="ru-RU" dirty="0" smtClean="0"/>
            <a:t>Координация проектной и научно-исследовательской работы студентов в области ИИ</a:t>
          </a:r>
          <a:endParaRPr lang="ru-RU" dirty="0"/>
        </a:p>
      </dgm:t>
    </dgm:pt>
    <dgm:pt modelId="{F111B70D-C13B-45A7-BECE-E51914AFD9F6}" type="parTrans" cxnId="{FB9F0456-0C98-4AF0-8792-58F8AAA2C09A}">
      <dgm:prSet/>
      <dgm:spPr/>
      <dgm:t>
        <a:bodyPr/>
        <a:lstStyle/>
        <a:p>
          <a:endParaRPr lang="ru-RU"/>
        </a:p>
      </dgm:t>
    </dgm:pt>
    <dgm:pt modelId="{972BFC3A-BA52-47DF-BE26-54EE159A9FDD}" type="sibTrans" cxnId="{FB9F0456-0C98-4AF0-8792-58F8AAA2C09A}">
      <dgm:prSet/>
      <dgm:spPr/>
      <dgm:t>
        <a:bodyPr/>
        <a:lstStyle/>
        <a:p>
          <a:endParaRPr lang="ru-RU"/>
        </a:p>
      </dgm:t>
    </dgm:pt>
    <dgm:pt modelId="{35F2FDFE-5D63-44AF-A074-AED3BF169188}" type="pres">
      <dgm:prSet presAssocID="{6C137E8C-0EEA-4DE4-B914-FA41478029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E5B06C-211D-4F48-A646-1E67773DD36C}" type="pres">
      <dgm:prSet presAssocID="{982270F2-530A-4F5C-B6B5-283995ABF5D6}" presName="parentText" presStyleLbl="node1" presStyleIdx="0" presStyleCnt="3" custLinFactNeighborX="2487" custLinFactNeighborY="-204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E1AEE-9895-4D3A-9947-C554E7DAE221}" type="pres">
      <dgm:prSet presAssocID="{CAB614EB-9C3A-4AD2-BC27-7C4F107A491A}" presName="spacer" presStyleCnt="0"/>
      <dgm:spPr/>
    </dgm:pt>
    <dgm:pt modelId="{319CCC9D-03A1-4483-AB34-3D082C8395B9}" type="pres">
      <dgm:prSet presAssocID="{FC0176F7-4ED3-4668-AD59-DDDEFC21B2B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48E8A-66AF-4925-A010-A07BDF05F612}" type="pres">
      <dgm:prSet presAssocID="{BA694838-C9E5-45DF-9F4C-70D9334E042A}" presName="spacer" presStyleCnt="0"/>
      <dgm:spPr/>
    </dgm:pt>
    <dgm:pt modelId="{BEF8C592-A718-4117-A498-4CF1F84D8685}" type="pres">
      <dgm:prSet presAssocID="{6477B45A-FB56-4C54-8DC1-8D333CEDC62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C0A725-485E-4DA3-AC1C-114970B844A6}" type="presOf" srcId="{6477B45A-FB56-4C54-8DC1-8D333CEDC62A}" destId="{BEF8C592-A718-4117-A498-4CF1F84D8685}" srcOrd="0" destOrd="0" presId="urn:microsoft.com/office/officeart/2005/8/layout/vList2"/>
    <dgm:cxn modelId="{4ACAFA7A-4AFE-464E-8BCB-FDAB9B235E92}" srcId="{6C137E8C-0EEA-4DE4-B914-FA41478029A6}" destId="{982270F2-530A-4F5C-B6B5-283995ABF5D6}" srcOrd="0" destOrd="0" parTransId="{9FF2088B-74C6-4A19-9B21-FF7818994F0E}" sibTransId="{CAB614EB-9C3A-4AD2-BC27-7C4F107A491A}"/>
    <dgm:cxn modelId="{FB9F0456-0C98-4AF0-8792-58F8AAA2C09A}" srcId="{6C137E8C-0EEA-4DE4-B914-FA41478029A6}" destId="{6477B45A-FB56-4C54-8DC1-8D333CEDC62A}" srcOrd="2" destOrd="0" parTransId="{F111B70D-C13B-45A7-BECE-E51914AFD9F6}" sibTransId="{972BFC3A-BA52-47DF-BE26-54EE159A9FDD}"/>
    <dgm:cxn modelId="{B0C03D5A-61C8-4922-9D06-B250C887A2CB}" type="presOf" srcId="{982270F2-530A-4F5C-B6B5-283995ABF5D6}" destId="{86E5B06C-211D-4F48-A646-1E67773DD36C}" srcOrd="0" destOrd="0" presId="urn:microsoft.com/office/officeart/2005/8/layout/vList2"/>
    <dgm:cxn modelId="{FE7815DA-7E7E-4D5E-A687-E81CA9A41A8E}" srcId="{6C137E8C-0EEA-4DE4-B914-FA41478029A6}" destId="{FC0176F7-4ED3-4668-AD59-DDDEFC21B2B1}" srcOrd="1" destOrd="0" parTransId="{96B41B92-0C30-45E0-A9D7-2732A30961F5}" sibTransId="{BA694838-C9E5-45DF-9F4C-70D9334E042A}"/>
    <dgm:cxn modelId="{9AF928E1-23AB-4901-B3DA-9AF72F58EE22}" type="presOf" srcId="{FC0176F7-4ED3-4668-AD59-DDDEFC21B2B1}" destId="{319CCC9D-03A1-4483-AB34-3D082C8395B9}" srcOrd="0" destOrd="0" presId="urn:microsoft.com/office/officeart/2005/8/layout/vList2"/>
    <dgm:cxn modelId="{EC60870F-3DCA-4E80-B2E2-910AFFC52041}" type="presOf" srcId="{6C137E8C-0EEA-4DE4-B914-FA41478029A6}" destId="{35F2FDFE-5D63-44AF-A074-AED3BF169188}" srcOrd="0" destOrd="0" presId="urn:microsoft.com/office/officeart/2005/8/layout/vList2"/>
    <dgm:cxn modelId="{69315EDC-C881-43FB-BEA8-9A8F34EAC9C3}" type="presParOf" srcId="{35F2FDFE-5D63-44AF-A074-AED3BF169188}" destId="{86E5B06C-211D-4F48-A646-1E67773DD36C}" srcOrd="0" destOrd="0" presId="urn:microsoft.com/office/officeart/2005/8/layout/vList2"/>
    <dgm:cxn modelId="{79390E7D-26E5-4581-90F5-C54DE04134DE}" type="presParOf" srcId="{35F2FDFE-5D63-44AF-A074-AED3BF169188}" destId="{954E1AEE-9895-4D3A-9947-C554E7DAE221}" srcOrd="1" destOrd="0" presId="urn:microsoft.com/office/officeart/2005/8/layout/vList2"/>
    <dgm:cxn modelId="{F48CE487-4BD7-4710-B9C5-01C8650CF5F1}" type="presParOf" srcId="{35F2FDFE-5D63-44AF-A074-AED3BF169188}" destId="{319CCC9D-03A1-4483-AB34-3D082C8395B9}" srcOrd="2" destOrd="0" presId="urn:microsoft.com/office/officeart/2005/8/layout/vList2"/>
    <dgm:cxn modelId="{726D11BE-B6EA-4374-AA45-459FED717EA8}" type="presParOf" srcId="{35F2FDFE-5D63-44AF-A074-AED3BF169188}" destId="{EF248E8A-66AF-4925-A010-A07BDF05F612}" srcOrd="3" destOrd="0" presId="urn:microsoft.com/office/officeart/2005/8/layout/vList2"/>
    <dgm:cxn modelId="{04C08594-3053-4A95-8584-77B5553EE288}" type="presParOf" srcId="{35F2FDFE-5D63-44AF-A074-AED3BF169188}" destId="{BEF8C592-A718-4117-A498-4CF1F84D868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061B5D-0629-4011-9F6B-1523CDB2CD8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B46DAD-31E4-402C-AF8F-764C8F3CD78C}">
      <dgm:prSet custT="1"/>
      <dgm:spPr>
        <a:solidFill>
          <a:srgbClr val="0070C0"/>
        </a:solidFill>
      </dgm:spPr>
      <dgm:t>
        <a:bodyPr/>
        <a:lstStyle/>
        <a:p>
          <a:pPr algn="ctr" rtl="0"/>
          <a:r>
            <a:rPr lang="ru-RU" sz="2400" b="1" dirty="0" smtClean="0"/>
            <a:t>Указ Президента РФ от 07.05.2024 г. № 309 «О национальных целях развития РФ на период до 2030 года и на перспективу до 2036 года» </a:t>
          </a:r>
        </a:p>
        <a:p>
          <a:pPr algn="ctr" rtl="0"/>
          <a:r>
            <a:rPr lang="ru-RU" sz="2400" b="1" dirty="0" smtClean="0"/>
            <a:t>Закрепляет цифровую трансформацию как одну из национальных целей. </a:t>
          </a:r>
          <a:endParaRPr lang="ru-RU" sz="2400" b="1" dirty="0"/>
        </a:p>
      </dgm:t>
    </dgm:pt>
    <dgm:pt modelId="{490F42E2-AC9F-49FF-9249-99A8BD420DDA}" type="parTrans" cxnId="{EB02900D-9380-47C5-A27A-458956D2E9BC}">
      <dgm:prSet/>
      <dgm:spPr/>
      <dgm:t>
        <a:bodyPr/>
        <a:lstStyle/>
        <a:p>
          <a:endParaRPr lang="ru-RU"/>
        </a:p>
      </dgm:t>
    </dgm:pt>
    <dgm:pt modelId="{2F08097E-BA35-4E76-8145-7CDB338FDFBA}" type="sibTrans" cxnId="{EB02900D-9380-47C5-A27A-458956D2E9BC}">
      <dgm:prSet/>
      <dgm:spPr/>
      <dgm:t>
        <a:bodyPr/>
        <a:lstStyle/>
        <a:p>
          <a:endParaRPr lang="ru-RU"/>
        </a:p>
      </dgm:t>
    </dgm:pt>
    <dgm:pt modelId="{265F6198-C22A-4B10-8A20-F86C7B724BC6}" type="pres">
      <dgm:prSet presAssocID="{5F061B5D-0629-4011-9F6B-1523CDB2CD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A2E40C-63F7-4D2A-ADE3-6A5F8BB24C49}" type="pres">
      <dgm:prSet presAssocID="{5DB46DAD-31E4-402C-AF8F-764C8F3CD78C}" presName="parentText" presStyleLbl="node1" presStyleIdx="0" presStyleCnt="1" custScaleY="4847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02900D-9380-47C5-A27A-458956D2E9BC}" srcId="{5F061B5D-0629-4011-9F6B-1523CDB2CD8E}" destId="{5DB46DAD-31E4-402C-AF8F-764C8F3CD78C}" srcOrd="0" destOrd="0" parTransId="{490F42E2-AC9F-49FF-9249-99A8BD420DDA}" sibTransId="{2F08097E-BA35-4E76-8145-7CDB338FDFBA}"/>
    <dgm:cxn modelId="{2BB35BD6-28A6-4100-B1D7-7634E3A29880}" type="presOf" srcId="{5DB46DAD-31E4-402C-AF8F-764C8F3CD78C}" destId="{45A2E40C-63F7-4D2A-ADE3-6A5F8BB24C49}" srcOrd="0" destOrd="0" presId="urn:microsoft.com/office/officeart/2005/8/layout/vList2"/>
    <dgm:cxn modelId="{5BE73CC1-4DD9-471F-A16E-39952575995B}" type="presOf" srcId="{5F061B5D-0629-4011-9F6B-1523CDB2CD8E}" destId="{265F6198-C22A-4B10-8A20-F86C7B724BC6}" srcOrd="0" destOrd="0" presId="urn:microsoft.com/office/officeart/2005/8/layout/vList2"/>
    <dgm:cxn modelId="{621C9FB4-9161-4AC6-B322-AF88467C5576}" type="presParOf" srcId="{265F6198-C22A-4B10-8A20-F86C7B724BC6}" destId="{45A2E40C-63F7-4D2A-ADE3-6A5F8BB24C4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BFC77F-2815-4AA6-A75E-80E9469C4C3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E42EE3-B829-4E9F-A4BB-8AF5AC3E90C8}">
      <dgm:prSet custT="1"/>
      <dgm:spPr>
        <a:solidFill>
          <a:srgbClr val="0070C0"/>
        </a:solidFill>
      </dgm:spPr>
      <dgm:t>
        <a:bodyPr/>
        <a:lstStyle/>
        <a:p>
          <a:pPr algn="ctr" rtl="0"/>
          <a:r>
            <a:rPr lang="ru-RU" sz="2400" b="1" dirty="0" smtClean="0"/>
            <a:t>«Кадры и образование»</a:t>
          </a:r>
        </a:p>
        <a:p>
          <a:pPr algn="ctr" rtl="0"/>
          <a:r>
            <a:rPr lang="ru-RU" sz="2400" b="1" dirty="0" smtClean="0"/>
            <a:t>Высокий уровень цифровых компетенций (преподаватели, студенты).</a:t>
          </a:r>
        </a:p>
        <a:p>
          <a:pPr algn="ctr" rtl="0"/>
          <a:r>
            <a:rPr lang="ru-RU" sz="2400" b="1" dirty="0" smtClean="0"/>
            <a:t>«Цифровая среда»</a:t>
          </a:r>
        </a:p>
        <a:p>
          <a:pPr algn="ctr" rtl="0"/>
          <a:r>
            <a:rPr lang="ru-RU" sz="2400" b="1" dirty="0" smtClean="0"/>
            <a:t>Полная </a:t>
          </a:r>
          <a:r>
            <a:rPr lang="ru-RU" sz="2400" b="1" dirty="0" err="1" smtClean="0"/>
            <a:t>цифровизация</a:t>
          </a:r>
          <a:r>
            <a:rPr lang="ru-RU" sz="2400" b="1" dirty="0" smtClean="0"/>
            <a:t> образовательного процесса.</a:t>
          </a:r>
        </a:p>
        <a:p>
          <a:pPr algn="ctr" rtl="0"/>
          <a:r>
            <a:rPr lang="ru-RU" sz="2400" b="1" dirty="0" smtClean="0"/>
            <a:t>«Цифровая зрелость» </a:t>
          </a:r>
        </a:p>
        <a:p>
          <a:pPr algn="ctr" rtl="0"/>
          <a:r>
            <a:rPr lang="ru-RU" sz="2400" b="1" dirty="0" smtClean="0"/>
            <a:t>Готовность ключевых отраслей экономики и социальной сферы.</a:t>
          </a:r>
          <a:endParaRPr lang="ru-RU" sz="2400" b="1" dirty="0"/>
        </a:p>
      </dgm:t>
    </dgm:pt>
    <dgm:pt modelId="{5E8E2A7D-ED09-4CE4-A61C-F3E3B12129F0}" type="parTrans" cxnId="{86391B5D-232B-4A09-9244-6B01EDB1263F}">
      <dgm:prSet/>
      <dgm:spPr/>
      <dgm:t>
        <a:bodyPr/>
        <a:lstStyle/>
        <a:p>
          <a:endParaRPr lang="ru-RU"/>
        </a:p>
      </dgm:t>
    </dgm:pt>
    <dgm:pt modelId="{777E15DD-C47B-4AC1-8C88-86026CF30A7E}" type="sibTrans" cxnId="{86391B5D-232B-4A09-9244-6B01EDB1263F}">
      <dgm:prSet/>
      <dgm:spPr/>
      <dgm:t>
        <a:bodyPr/>
        <a:lstStyle/>
        <a:p>
          <a:endParaRPr lang="ru-RU"/>
        </a:p>
      </dgm:t>
    </dgm:pt>
    <dgm:pt modelId="{AC34FB0C-223A-4C0C-A18F-CADDAB365BFE}" type="pres">
      <dgm:prSet presAssocID="{8BBFC77F-2815-4AA6-A75E-80E9469C4C3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CD0B8F-C528-4F6F-8188-00D9E7994AA6}" type="pres">
      <dgm:prSet presAssocID="{F9E42EE3-B829-4E9F-A4BB-8AF5AC3E90C8}" presName="parentText" presStyleLbl="node1" presStyleIdx="0" presStyleCnt="1" custScaleY="437732" custLinFactNeighborY="176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391B5D-232B-4A09-9244-6B01EDB1263F}" srcId="{8BBFC77F-2815-4AA6-A75E-80E9469C4C3B}" destId="{F9E42EE3-B829-4E9F-A4BB-8AF5AC3E90C8}" srcOrd="0" destOrd="0" parTransId="{5E8E2A7D-ED09-4CE4-A61C-F3E3B12129F0}" sibTransId="{777E15DD-C47B-4AC1-8C88-86026CF30A7E}"/>
    <dgm:cxn modelId="{3154AD6B-01D2-4A35-8D8D-1B41DBB27FC3}" type="presOf" srcId="{F9E42EE3-B829-4E9F-A4BB-8AF5AC3E90C8}" destId="{69CD0B8F-C528-4F6F-8188-00D9E7994AA6}" srcOrd="0" destOrd="0" presId="urn:microsoft.com/office/officeart/2005/8/layout/vList2"/>
    <dgm:cxn modelId="{61005850-4A04-41A6-9141-0EA6A04186D3}" type="presOf" srcId="{8BBFC77F-2815-4AA6-A75E-80E9469C4C3B}" destId="{AC34FB0C-223A-4C0C-A18F-CADDAB365BFE}" srcOrd="0" destOrd="0" presId="urn:microsoft.com/office/officeart/2005/8/layout/vList2"/>
    <dgm:cxn modelId="{7FD51D4A-243E-4C62-AF5E-6DAFF0981C1D}" type="presParOf" srcId="{AC34FB0C-223A-4C0C-A18F-CADDAB365BFE}" destId="{69CD0B8F-C528-4F6F-8188-00D9E7994AA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CAF303-1B7D-4139-9C24-F13C7739F2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0D27FF-B366-4019-9914-716E9319A94C}">
      <dgm:prSet/>
      <dgm:spPr>
        <a:solidFill>
          <a:srgbClr val="0070C0"/>
        </a:solidFill>
      </dgm:spPr>
      <dgm:t>
        <a:bodyPr/>
        <a:lstStyle/>
        <a:p>
          <a:pPr algn="ctr" rtl="0"/>
          <a:r>
            <a:rPr lang="ru-RU" b="1" dirty="0" smtClean="0"/>
            <a:t>Национальный проект «Экономика данных и цифровая трансформация государства»</a:t>
          </a:r>
          <a:endParaRPr lang="ru-RU" b="1" dirty="0"/>
        </a:p>
      </dgm:t>
    </dgm:pt>
    <dgm:pt modelId="{1F2A5155-BAEE-4987-9E86-FF31F97FF8C6}" type="parTrans" cxnId="{A91A4FD8-2A0C-4069-B746-5D7EDE560CF8}">
      <dgm:prSet/>
      <dgm:spPr/>
      <dgm:t>
        <a:bodyPr/>
        <a:lstStyle/>
        <a:p>
          <a:endParaRPr lang="ru-RU"/>
        </a:p>
      </dgm:t>
    </dgm:pt>
    <dgm:pt modelId="{F6FC3E40-54F1-449D-AF0C-BE576529B8ED}" type="sibTrans" cxnId="{A91A4FD8-2A0C-4069-B746-5D7EDE560CF8}">
      <dgm:prSet/>
      <dgm:spPr/>
      <dgm:t>
        <a:bodyPr/>
        <a:lstStyle/>
        <a:p>
          <a:endParaRPr lang="ru-RU"/>
        </a:p>
      </dgm:t>
    </dgm:pt>
    <dgm:pt modelId="{80EE97FB-CCDA-4817-AD21-8EB3097E6BF1}">
      <dgm:prSet/>
      <dgm:spPr>
        <a:solidFill>
          <a:srgbClr val="0070C0"/>
        </a:solidFill>
      </dgm:spPr>
      <dgm:t>
        <a:bodyPr/>
        <a:lstStyle/>
        <a:p>
          <a:pPr algn="ctr" rtl="0"/>
          <a:r>
            <a:rPr lang="ru-RU" b="1" dirty="0" smtClean="0"/>
            <a:t>Федеральный проект «Искусственный интеллект»</a:t>
          </a:r>
          <a:endParaRPr lang="ru-RU" b="1" dirty="0"/>
        </a:p>
      </dgm:t>
    </dgm:pt>
    <dgm:pt modelId="{E8534842-1FBC-4FAA-A347-0C45AE416206}" type="parTrans" cxnId="{00E2FB30-5BA1-4CE8-9C15-B25A54398204}">
      <dgm:prSet/>
      <dgm:spPr/>
      <dgm:t>
        <a:bodyPr/>
        <a:lstStyle/>
        <a:p>
          <a:endParaRPr lang="ru-RU"/>
        </a:p>
      </dgm:t>
    </dgm:pt>
    <dgm:pt modelId="{7857E50C-0CB7-4284-A38F-ED842C61BECB}" type="sibTrans" cxnId="{00E2FB30-5BA1-4CE8-9C15-B25A54398204}">
      <dgm:prSet/>
      <dgm:spPr/>
      <dgm:t>
        <a:bodyPr/>
        <a:lstStyle/>
        <a:p>
          <a:endParaRPr lang="ru-RU"/>
        </a:p>
      </dgm:t>
    </dgm:pt>
    <dgm:pt modelId="{9170D1D8-FD4D-46D8-B5E9-A8EB951945E1}">
      <dgm:prSet/>
      <dgm:spPr>
        <a:solidFill>
          <a:srgbClr val="0070C0"/>
        </a:solidFill>
      </dgm:spPr>
      <dgm:t>
        <a:bodyPr/>
        <a:lstStyle/>
        <a:p>
          <a:pPr algn="ctr" rtl="0"/>
          <a:r>
            <a:rPr lang="ru-RU" b="1" dirty="0" smtClean="0"/>
            <a:t>Федеральный проект «Кадры для цифровой трансформации»</a:t>
          </a:r>
          <a:endParaRPr lang="ru-RU" b="1" dirty="0"/>
        </a:p>
      </dgm:t>
    </dgm:pt>
    <dgm:pt modelId="{42C8886D-8607-4189-AD9C-0F3BE8DDBCBF}" type="parTrans" cxnId="{891993DC-9833-43A0-9F87-A807CE407D65}">
      <dgm:prSet/>
      <dgm:spPr/>
      <dgm:t>
        <a:bodyPr/>
        <a:lstStyle/>
        <a:p>
          <a:endParaRPr lang="ru-RU"/>
        </a:p>
      </dgm:t>
    </dgm:pt>
    <dgm:pt modelId="{2451B0E5-B954-4B64-BE5F-AE32B98236C9}" type="sibTrans" cxnId="{891993DC-9833-43A0-9F87-A807CE407D65}">
      <dgm:prSet/>
      <dgm:spPr/>
      <dgm:t>
        <a:bodyPr/>
        <a:lstStyle/>
        <a:p>
          <a:endParaRPr lang="ru-RU"/>
        </a:p>
      </dgm:t>
    </dgm:pt>
    <dgm:pt modelId="{6EFFC322-CAF6-4CB5-AF70-5362B7C7E4B1}">
      <dgm:prSet/>
      <dgm:spPr>
        <a:solidFill>
          <a:srgbClr val="0070C0"/>
        </a:solidFill>
      </dgm:spPr>
      <dgm:t>
        <a:bodyPr/>
        <a:lstStyle/>
        <a:p>
          <a:pPr algn="ctr" rtl="0"/>
          <a:r>
            <a:rPr lang="ru-RU" b="1" dirty="0" smtClean="0"/>
            <a:t>Федеральный проект «Цифровые платформы в отраслях социальной сферы»</a:t>
          </a:r>
          <a:endParaRPr lang="ru-RU" b="1" dirty="0"/>
        </a:p>
      </dgm:t>
    </dgm:pt>
    <dgm:pt modelId="{2D5DCB92-982F-4750-99E1-D5E60B0F927C}" type="parTrans" cxnId="{D728C477-7EF5-4366-B75B-E29DAFA5FD69}">
      <dgm:prSet/>
      <dgm:spPr/>
      <dgm:t>
        <a:bodyPr/>
        <a:lstStyle/>
        <a:p>
          <a:endParaRPr lang="ru-RU"/>
        </a:p>
      </dgm:t>
    </dgm:pt>
    <dgm:pt modelId="{7AE9A54E-F6F1-4A2D-ABFB-7FE74DCB0EB3}" type="sibTrans" cxnId="{D728C477-7EF5-4366-B75B-E29DAFA5FD69}">
      <dgm:prSet/>
      <dgm:spPr/>
      <dgm:t>
        <a:bodyPr/>
        <a:lstStyle/>
        <a:p>
          <a:endParaRPr lang="ru-RU"/>
        </a:p>
      </dgm:t>
    </dgm:pt>
    <dgm:pt modelId="{99A82894-DA92-4E40-9856-A95BE74A7671}" type="pres">
      <dgm:prSet presAssocID="{5ACAF303-1B7D-4139-9C24-F13C7739F2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7B6F70-6E83-45C9-9248-6E35534B05F2}" type="pres">
      <dgm:prSet presAssocID="{9E0D27FF-B366-4019-9914-716E9319A94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A4C0CF-9A7A-420B-A1E7-2DC864CF618D}" type="pres">
      <dgm:prSet presAssocID="{F6FC3E40-54F1-449D-AF0C-BE576529B8ED}" presName="spacer" presStyleCnt="0"/>
      <dgm:spPr/>
    </dgm:pt>
    <dgm:pt modelId="{44D62A1A-B05E-4D48-8BA1-77CF1DFB8F56}" type="pres">
      <dgm:prSet presAssocID="{80EE97FB-CCDA-4817-AD21-8EB3097E6BF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48B9B7-A3E8-4FD1-8CF3-01347CF4381E}" type="pres">
      <dgm:prSet presAssocID="{7857E50C-0CB7-4284-A38F-ED842C61BECB}" presName="spacer" presStyleCnt="0"/>
      <dgm:spPr/>
    </dgm:pt>
    <dgm:pt modelId="{4F17A67A-50F7-4E1C-B174-C047BE25CEB9}" type="pres">
      <dgm:prSet presAssocID="{9170D1D8-FD4D-46D8-B5E9-A8EB951945E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B500A-5451-4E2D-9420-A2AEB07141F6}" type="pres">
      <dgm:prSet presAssocID="{2451B0E5-B954-4B64-BE5F-AE32B98236C9}" presName="spacer" presStyleCnt="0"/>
      <dgm:spPr/>
    </dgm:pt>
    <dgm:pt modelId="{B2731C22-DC97-4313-9ED0-6625ADD340B5}" type="pres">
      <dgm:prSet presAssocID="{6EFFC322-CAF6-4CB5-AF70-5362B7C7E4B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2C835D-3640-47E5-8C3A-C0144CBC23E2}" type="presOf" srcId="{9E0D27FF-B366-4019-9914-716E9319A94C}" destId="{1D7B6F70-6E83-45C9-9248-6E35534B05F2}" srcOrd="0" destOrd="0" presId="urn:microsoft.com/office/officeart/2005/8/layout/vList2"/>
    <dgm:cxn modelId="{D728C477-7EF5-4366-B75B-E29DAFA5FD69}" srcId="{5ACAF303-1B7D-4139-9C24-F13C7739F2F1}" destId="{6EFFC322-CAF6-4CB5-AF70-5362B7C7E4B1}" srcOrd="3" destOrd="0" parTransId="{2D5DCB92-982F-4750-99E1-D5E60B0F927C}" sibTransId="{7AE9A54E-F6F1-4A2D-ABFB-7FE74DCB0EB3}"/>
    <dgm:cxn modelId="{106BC7CF-A4DE-45DB-9629-6445D1A489D1}" type="presOf" srcId="{5ACAF303-1B7D-4139-9C24-F13C7739F2F1}" destId="{99A82894-DA92-4E40-9856-A95BE74A7671}" srcOrd="0" destOrd="0" presId="urn:microsoft.com/office/officeart/2005/8/layout/vList2"/>
    <dgm:cxn modelId="{61A5D410-1F7F-4B1C-A315-131BDB406385}" type="presOf" srcId="{9170D1D8-FD4D-46D8-B5E9-A8EB951945E1}" destId="{4F17A67A-50F7-4E1C-B174-C047BE25CEB9}" srcOrd="0" destOrd="0" presId="urn:microsoft.com/office/officeart/2005/8/layout/vList2"/>
    <dgm:cxn modelId="{00E2FB30-5BA1-4CE8-9C15-B25A54398204}" srcId="{5ACAF303-1B7D-4139-9C24-F13C7739F2F1}" destId="{80EE97FB-CCDA-4817-AD21-8EB3097E6BF1}" srcOrd="1" destOrd="0" parTransId="{E8534842-1FBC-4FAA-A347-0C45AE416206}" sibTransId="{7857E50C-0CB7-4284-A38F-ED842C61BECB}"/>
    <dgm:cxn modelId="{891993DC-9833-43A0-9F87-A807CE407D65}" srcId="{5ACAF303-1B7D-4139-9C24-F13C7739F2F1}" destId="{9170D1D8-FD4D-46D8-B5E9-A8EB951945E1}" srcOrd="2" destOrd="0" parTransId="{42C8886D-8607-4189-AD9C-0F3BE8DDBCBF}" sibTransId="{2451B0E5-B954-4B64-BE5F-AE32B98236C9}"/>
    <dgm:cxn modelId="{853207A6-50C6-4768-B6F2-3E2C81E6E944}" type="presOf" srcId="{6EFFC322-CAF6-4CB5-AF70-5362B7C7E4B1}" destId="{B2731C22-DC97-4313-9ED0-6625ADD340B5}" srcOrd="0" destOrd="0" presId="urn:microsoft.com/office/officeart/2005/8/layout/vList2"/>
    <dgm:cxn modelId="{99BEF11A-3B55-4CC9-916F-26DF18BB9A26}" type="presOf" srcId="{80EE97FB-CCDA-4817-AD21-8EB3097E6BF1}" destId="{44D62A1A-B05E-4D48-8BA1-77CF1DFB8F56}" srcOrd="0" destOrd="0" presId="urn:microsoft.com/office/officeart/2005/8/layout/vList2"/>
    <dgm:cxn modelId="{A91A4FD8-2A0C-4069-B746-5D7EDE560CF8}" srcId="{5ACAF303-1B7D-4139-9C24-F13C7739F2F1}" destId="{9E0D27FF-B366-4019-9914-716E9319A94C}" srcOrd="0" destOrd="0" parTransId="{1F2A5155-BAEE-4987-9E86-FF31F97FF8C6}" sibTransId="{F6FC3E40-54F1-449D-AF0C-BE576529B8ED}"/>
    <dgm:cxn modelId="{90974382-A871-45C8-90AD-0F378FF74306}" type="presParOf" srcId="{99A82894-DA92-4E40-9856-A95BE74A7671}" destId="{1D7B6F70-6E83-45C9-9248-6E35534B05F2}" srcOrd="0" destOrd="0" presId="urn:microsoft.com/office/officeart/2005/8/layout/vList2"/>
    <dgm:cxn modelId="{89D2E058-40DF-4DBE-B633-4F35267DFFA0}" type="presParOf" srcId="{99A82894-DA92-4E40-9856-A95BE74A7671}" destId="{0DA4C0CF-9A7A-420B-A1E7-2DC864CF618D}" srcOrd="1" destOrd="0" presId="urn:microsoft.com/office/officeart/2005/8/layout/vList2"/>
    <dgm:cxn modelId="{8F75B864-58BA-4D95-A837-230F39584020}" type="presParOf" srcId="{99A82894-DA92-4E40-9856-A95BE74A7671}" destId="{44D62A1A-B05E-4D48-8BA1-77CF1DFB8F56}" srcOrd="2" destOrd="0" presId="urn:microsoft.com/office/officeart/2005/8/layout/vList2"/>
    <dgm:cxn modelId="{DAE7B8EE-BBB1-447F-9D36-39C4599DAAB7}" type="presParOf" srcId="{99A82894-DA92-4E40-9856-A95BE74A7671}" destId="{7848B9B7-A3E8-4FD1-8CF3-01347CF4381E}" srcOrd="3" destOrd="0" presId="urn:microsoft.com/office/officeart/2005/8/layout/vList2"/>
    <dgm:cxn modelId="{8EEC4F59-BE17-4151-A860-BEAE65D74EA3}" type="presParOf" srcId="{99A82894-DA92-4E40-9856-A95BE74A7671}" destId="{4F17A67A-50F7-4E1C-B174-C047BE25CEB9}" srcOrd="4" destOrd="0" presId="urn:microsoft.com/office/officeart/2005/8/layout/vList2"/>
    <dgm:cxn modelId="{1C87932D-6941-4A8D-9156-B1B1F0169CB1}" type="presParOf" srcId="{99A82894-DA92-4E40-9856-A95BE74A7671}" destId="{7D3B500A-5451-4E2D-9420-A2AEB07141F6}" srcOrd="5" destOrd="0" presId="urn:microsoft.com/office/officeart/2005/8/layout/vList2"/>
    <dgm:cxn modelId="{41FF1BB6-558B-45B4-8524-14007A5D4208}" type="presParOf" srcId="{99A82894-DA92-4E40-9856-A95BE74A7671}" destId="{B2731C22-DC97-4313-9ED0-6625ADD340B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3F7947-04AB-43F1-BB09-D89D5CCA938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7EEF6B-9C8A-4623-B41D-B01EA2F55CF8}">
      <dgm:prSet custT="1"/>
      <dgm:spPr>
        <a:solidFill>
          <a:srgbClr val="0070C0"/>
        </a:solidFill>
      </dgm:spPr>
      <dgm:t>
        <a:bodyPr/>
        <a:lstStyle/>
        <a:p>
          <a:pPr algn="ctr" rtl="0"/>
          <a:r>
            <a:rPr lang="ru-RU" sz="2800" b="1" dirty="0" smtClean="0"/>
            <a:t>Необходимость оптимизации процессов планирования учебной нагрузки</a:t>
          </a:r>
          <a:r>
            <a:rPr lang="en-US" sz="2800" b="1" dirty="0" smtClean="0"/>
            <a:t> </a:t>
          </a:r>
          <a:r>
            <a:rPr lang="ru-RU" sz="2800" b="1" dirty="0" smtClean="0"/>
            <a:t>ППС и учебного задания кафедр</a:t>
          </a:r>
          <a:endParaRPr lang="ru-RU" sz="2800" dirty="0"/>
        </a:p>
      </dgm:t>
    </dgm:pt>
    <dgm:pt modelId="{10A0F8AF-A441-4C5D-9171-4C06CF80B0F5}" type="parTrans" cxnId="{8A89C842-E3EE-4580-BC7D-C384CE9123FA}">
      <dgm:prSet/>
      <dgm:spPr/>
      <dgm:t>
        <a:bodyPr/>
        <a:lstStyle/>
        <a:p>
          <a:pPr algn="ctr"/>
          <a:endParaRPr lang="ru-RU"/>
        </a:p>
      </dgm:t>
    </dgm:pt>
    <dgm:pt modelId="{2B5108EF-F54F-44B1-A23E-0E2FEB091611}" type="sibTrans" cxnId="{8A89C842-E3EE-4580-BC7D-C384CE9123FA}">
      <dgm:prSet/>
      <dgm:spPr/>
      <dgm:t>
        <a:bodyPr/>
        <a:lstStyle/>
        <a:p>
          <a:pPr algn="ctr"/>
          <a:endParaRPr lang="ru-RU"/>
        </a:p>
      </dgm:t>
    </dgm:pt>
    <dgm:pt modelId="{BA530875-D1AE-4F0E-A750-5C0FD34B0B37}" type="pres">
      <dgm:prSet presAssocID="{293F7947-04AB-43F1-BB09-D89D5CCA93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F1CDA0-4349-4992-AD71-F5D9732D5CD6}" type="pres">
      <dgm:prSet presAssocID="{F17EEF6B-9C8A-4623-B41D-B01EA2F55CF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59CDEE-0A91-4E37-8305-EEF18465088A}" type="presOf" srcId="{F17EEF6B-9C8A-4623-B41D-B01EA2F55CF8}" destId="{61F1CDA0-4349-4992-AD71-F5D9732D5CD6}" srcOrd="0" destOrd="0" presId="urn:microsoft.com/office/officeart/2005/8/layout/vList2"/>
    <dgm:cxn modelId="{399A1FDD-A669-4323-980C-A14882DCAB1A}" type="presOf" srcId="{293F7947-04AB-43F1-BB09-D89D5CCA9389}" destId="{BA530875-D1AE-4F0E-A750-5C0FD34B0B37}" srcOrd="0" destOrd="0" presId="urn:microsoft.com/office/officeart/2005/8/layout/vList2"/>
    <dgm:cxn modelId="{8A89C842-E3EE-4580-BC7D-C384CE9123FA}" srcId="{293F7947-04AB-43F1-BB09-D89D5CCA9389}" destId="{F17EEF6B-9C8A-4623-B41D-B01EA2F55CF8}" srcOrd="0" destOrd="0" parTransId="{10A0F8AF-A441-4C5D-9171-4C06CF80B0F5}" sibTransId="{2B5108EF-F54F-44B1-A23E-0E2FEB091611}"/>
    <dgm:cxn modelId="{ACC124B7-E531-41DD-945B-6DF4F963AF7B}" type="presParOf" srcId="{BA530875-D1AE-4F0E-A750-5C0FD34B0B37}" destId="{61F1CDA0-4349-4992-AD71-F5D9732D5CD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3A5F11-2387-42A9-ACB6-794DA02A36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A2192C-4931-474B-8933-077F4AC90D64}">
      <dgm:prSet custT="1"/>
      <dgm:spPr>
        <a:solidFill>
          <a:srgbClr val="0070C0"/>
        </a:solidFill>
      </dgm:spPr>
      <dgm:t>
        <a:bodyPr/>
        <a:lstStyle/>
        <a:p>
          <a:pPr algn="ctr" rtl="0"/>
          <a:r>
            <a:rPr lang="ru-RU" sz="2800" b="1" dirty="0" smtClean="0"/>
            <a:t>Повышение эффективности процесса сопровождения обучающихся всех уровней в период обучения</a:t>
          </a:r>
          <a:endParaRPr lang="ru-RU" sz="2800" dirty="0"/>
        </a:p>
      </dgm:t>
    </dgm:pt>
    <dgm:pt modelId="{A2BF6EB6-A417-4E9E-8696-C30BF0BEA25C}" type="parTrans" cxnId="{B344EC27-A097-4270-8695-B3A962869867}">
      <dgm:prSet/>
      <dgm:spPr/>
      <dgm:t>
        <a:bodyPr/>
        <a:lstStyle/>
        <a:p>
          <a:endParaRPr lang="ru-RU"/>
        </a:p>
      </dgm:t>
    </dgm:pt>
    <dgm:pt modelId="{2D9661D5-A55A-49D8-A522-B3106E4A428B}" type="sibTrans" cxnId="{B344EC27-A097-4270-8695-B3A962869867}">
      <dgm:prSet/>
      <dgm:spPr/>
      <dgm:t>
        <a:bodyPr/>
        <a:lstStyle/>
        <a:p>
          <a:endParaRPr lang="ru-RU"/>
        </a:p>
      </dgm:t>
    </dgm:pt>
    <dgm:pt modelId="{04E5BCA3-F0AC-4646-BA98-EC023096DD86}" type="pres">
      <dgm:prSet presAssocID="{2F3A5F11-2387-42A9-ACB6-794DA02A36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0A8E18-D4C1-40DF-8369-5B660BE0BE9D}" type="pres">
      <dgm:prSet presAssocID="{31A2192C-4931-474B-8933-077F4AC90D64}" presName="parentText" presStyleLbl="node1" presStyleIdx="0" presStyleCnt="1" custLinFactNeighborX="-654" custLinFactNeighborY="-713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829310-98A2-4804-990A-5CFC0C735668}" type="presOf" srcId="{2F3A5F11-2387-42A9-ACB6-794DA02A36F8}" destId="{04E5BCA3-F0AC-4646-BA98-EC023096DD86}" srcOrd="0" destOrd="0" presId="urn:microsoft.com/office/officeart/2005/8/layout/vList2"/>
    <dgm:cxn modelId="{B344EC27-A097-4270-8695-B3A962869867}" srcId="{2F3A5F11-2387-42A9-ACB6-794DA02A36F8}" destId="{31A2192C-4931-474B-8933-077F4AC90D64}" srcOrd="0" destOrd="0" parTransId="{A2BF6EB6-A417-4E9E-8696-C30BF0BEA25C}" sibTransId="{2D9661D5-A55A-49D8-A522-B3106E4A428B}"/>
    <dgm:cxn modelId="{913DD5FB-E3A2-428D-9802-1B72A640200F}" type="presOf" srcId="{31A2192C-4931-474B-8933-077F4AC90D64}" destId="{800A8E18-D4C1-40DF-8369-5B660BE0BE9D}" srcOrd="0" destOrd="0" presId="urn:microsoft.com/office/officeart/2005/8/layout/vList2"/>
    <dgm:cxn modelId="{0DA3366F-1FA9-435C-AB70-D9105AF40094}" type="presParOf" srcId="{04E5BCA3-F0AC-4646-BA98-EC023096DD86}" destId="{800A8E18-D4C1-40DF-8369-5B660BE0BE9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41AA3F-D7BF-4CD4-82CE-563B8AF93FC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E1C1D8-7506-48D8-B541-0C320CC17D44}">
      <dgm:prSet custT="1"/>
      <dgm:spPr>
        <a:solidFill>
          <a:srgbClr val="0070C0"/>
        </a:solidFill>
      </dgm:spPr>
      <dgm:t>
        <a:bodyPr/>
        <a:lstStyle/>
        <a:p>
          <a:pPr algn="ctr" rtl="0"/>
          <a:r>
            <a:rPr lang="ru-RU" sz="2800" b="1" dirty="0" smtClean="0"/>
            <a:t>Необходимость оптимизации  системы внутреннего документооборота, имущественного фонда и финансов</a:t>
          </a:r>
          <a:endParaRPr lang="ru-RU" sz="2800" dirty="0"/>
        </a:p>
      </dgm:t>
    </dgm:pt>
    <dgm:pt modelId="{9F4C7DD3-156C-4AF7-AE94-63A6ADFD5021}" type="parTrans" cxnId="{C24C2C1E-4065-4E17-81E8-8E510F1684CF}">
      <dgm:prSet/>
      <dgm:spPr/>
      <dgm:t>
        <a:bodyPr/>
        <a:lstStyle/>
        <a:p>
          <a:endParaRPr lang="ru-RU"/>
        </a:p>
      </dgm:t>
    </dgm:pt>
    <dgm:pt modelId="{E95C1E3B-0FE2-48AF-9474-824A459EC4EC}" type="sibTrans" cxnId="{C24C2C1E-4065-4E17-81E8-8E510F1684CF}">
      <dgm:prSet/>
      <dgm:spPr/>
      <dgm:t>
        <a:bodyPr/>
        <a:lstStyle/>
        <a:p>
          <a:endParaRPr lang="ru-RU"/>
        </a:p>
      </dgm:t>
    </dgm:pt>
    <dgm:pt modelId="{7254F640-729C-400E-9C7F-31D58ED47595}" type="pres">
      <dgm:prSet presAssocID="{F841AA3F-D7BF-4CD4-82CE-563B8AF93F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01423E-3A34-48B5-9386-52D8356AEC3C}" type="pres">
      <dgm:prSet presAssocID="{34E1C1D8-7506-48D8-B541-0C320CC17D44}" presName="parentText" presStyleLbl="node1" presStyleIdx="0" presStyleCnt="1" custLinFactY="-2759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73A002-AD07-465A-A9BA-F7052F1A18A1}" type="presOf" srcId="{F841AA3F-D7BF-4CD4-82CE-563B8AF93FCB}" destId="{7254F640-729C-400E-9C7F-31D58ED47595}" srcOrd="0" destOrd="0" presId="urn:microsoft.com/office/officeart/2005/8/layout/vList2"/>
    <dgm:cxn modelId="{B4445869-36A9-4F9A-B80E-65FBE5D230F2}" type="presOf" srcId="{34E1C1D8-7506-48D8-B541-0C320CC17D44}" destId="{1301423E-3A34-48B5-9386-52D8356AEC3C}" srcOrd="0" destOrd="0" presId="urn:microsoft.com/office/officeart/2005/8/layout/vList2"/>
    <dgm:cxn modelId="{C24C2C1E-4065-4E17-81E8-8E510F1684CF}" srcId="{F841AA3F-D7BF-4CD4-82CE-563B8AF93FCB}" destId="{34E1C1D8-7506-48D8-B541-0C320CC17D44}" srcOrd="0" destOrd="0" parTransId="{9F4C7DD3-156C-4AF7-AE94-63A6ADFD5021}" sibTransId="{E95C1E3B-0FE2-48AF-9474-824A459EC4EC}"/>
    <dgm:cxn modelId="{F2E7E9E6-5BA3-4DA7-A5B5-42BF58871074}" type="presParOf" srcId="{7254F640-729C-400E-9C7F-31D58ED47595}" destId="{1301423E-3A34-48B5-9386-52D8356AEC3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E5656E-C5C0-4B1F-A14D-83C70B4578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FDAE69-AF38-4AA8-95AB-E2A53C5029C8}">
      <dgm:prSet/>
      <dgm:spPr>
        <a:solidFill>
          <a:srgbClr val="00659B"/>
        </a:solidFill>
      </dgm:spPr>
      <dgm:t>
        <a:bodyPr/>
        <a:lstStyle/>
        <a:p>
          <a:pPr rtl="0"/>
          <a:r>
            <a:rPr lang="ru-RU" b="1" dirty="0" smtClean="0"/>
            <a:t>Большинство студентов применяют ИИ‑инструменты при подготовке к занятиям.</a:t>
          </a:r>
          <a:endParaRPr lang="ru-RU" dirty="0"/>
        </a:p>
      </dgm:t>
    </dgm:pt>
    <dgm:pt modelId="{F910D500-50A0-418F-8509-F93889A4BEFE}" type="parTrans" cxnId="{B3DB68DF-DCE9-4132-94C4-BF8C731F4DAC}">
      <dgm:prSet/>
      <dgm:spPr/>
      <dgm:t>
        <a:bodyPr/>
        <a:lstStyle/>
        <a:p>
          <a:endParaRPr lang="ru-RU"/>
        </a:p>
      </dgm:t>
    </dgm:pt>
    <dgm:pt modelId="{DF6F21C9-4AC1-4FD5-B883-2176333BD563}" type="sibTrans" cxnId="{B3DB68DF-DCE9-4132-94C4-BF8C731F4DAC}">
      <dgm:prSet/>
      <dgm:spPr/>
      <dgm:t>
        <a:bodyPr/>
        <a:lstStyle/>
        <a:p>
          <a:endParaRPr lang="ru-RU"/>
        </a:p>
      </dgm:t>
    </dgm:pt>
    <dgm:pt modelId="{009CC862-279A-47CA-A226-61781AEF5A47}">
      <dgm:prSet/>
      <dgm:spPr>
        <a:solidFill>
          <a:srgbClr val="00659B"/>
        </a:solidFill>
      </dgm:spPr>
      <dgm:t>
        <a:bodyPr/>
        <a:lstStyle/>
        <a:p>
          <a:pPr rtl="0"/>
          <a:r>
            <a:rPr lang="ru-RU" b="1" dirty="0" smtClean="0"/>
            <a:t>Подавляющее большинство отмечают, что ИИ помогает экономить время.</a:t>
          </a:r>
          <a:endParaRPr lang="ru-RU" dirty="0"/>
        </a:p>
      </dgm:t>
    </dgm:pt>
    <dgm:pt modelId="{CE03B6CD-72D9-406D-A1F8-FC86608376B8}" type="parTrans" cxnId="{C40B7A4A-2723-4C08-8183-E583FF844EC3}">
      <dgm:prSet/>
      <dgm:spPr/>
      <dgm:t>
        <a:bodyPr/>
        <a:lstStyle/>
        <a:p>
          <a:endParaRPr lang="ru-RU"/>
        </a:p>
      </dgm:t>
    </dgm:pt>
    <dgm:pt modelId="{5D1170A5-350E-4E5F-9034-F61DA44C43E3}" type="sibTrans" cxnId="{C40B7A4A-2723-4C08-8183-E583FF844EC3}">
      <dgm:prSet/>
      <dgm:spPr/>
      <dgm:t>
        <a:bodyPr/>
        <a:lstStyle/>
        <a:p>
          <a:endParaRPr lang="ru-RU"/>
        </a:p>
      </dgm:t>
    </dgm:pt>
    <dgm:pt modelId="{A28927D9-D613-4B26-8FB8-CE8635A5F4E5}">
      <dgm:prSet/>
      <dgm:spPr>
        <a:solidFill>
          <a:srgbClr val="00659B"/>
        </a:solidFill>
      </dgm:spPr>
      <dgm:t>
        <a:bodyPr/>
        <a:lstStyle/>
        <a:p>
          <a:pPr rtl="0"/>
          <a:r>
            <a:rPr lang="ru-RU" b="1" dirty="0" smtClean="0"/>
            <a:t>Отношение к внедрению ИИ в медицинское образование — положительное.</a:t>
          </a:r>
          <a:endParaRPr lang="ru-RU" dirty="0"/>
        </a:p>
      </dgm:t>
    </dgm:pt>
    <dgm:pt modelId="{C5B2DE3C-E7A1-46F8-B7D8-DD6A9631A131}" type="parTrans" cxnId="{30931DA2-16CF-4933-8021-C89BBC5A96DA}">
      <dgm:prSet/>
      <dgm:spPr/>
      <dgm:t>
        <a:bodyPr/>
        <a:lstStyle/>
        <a:p>
          <a:endParaRPr lang="ru-RU"/>
        </a:p>
      </dgm:t>
    </dgm:pt>
    <dgm:pt modelId="{2A5A60F3-AECE-411E-AD80-FA1AEE13C86B}" type="sibTrans" cxnId="{30931DA2-16CF-4933-8021-C89BBC5A96DA}">
      <dgm:prSet/>
      <dgm:spPr/>
      <dgm:t>
        <a:bodyPr/>
        <a:lstStyle/>
        <a:p>
          <a:endParaRPr lang="ru-RU"/>
        </a:p>
      </dgm:t>
    </dgm:pt>
    <dgm:pt modelId="{A7144304-B5A3-4FA3-8A48-25D11BB42457}">
      <dgm:prSet/>
      <dgm:spPr>
        <a:solidFill>
          <a:srgbClr val="00659B"/>
        </a:solidFill>
      </dgm:spPr>
      <dgm:t>
        <a:bodyPr/>
        <a:lstStyle/>
        <a:p>
          <a:pPr rtl="0"/>
          <a:r>
            <a:rPr lang="ru-RU" b="1" dirty="0" smtClean="0"/>
            <a:t>Высокий уровень поддержки введения специальных дисциплин по ИИ в </a:t>
          </a:r>
          <a:r>
            <a:rPr lang="ru-RU" b="1" dirty="0" err="1" smtClean="0"/>
            <a:t>ОрГМУ</a:t>
          </a:r>
          <a:r>
            <a:rPr lang="ru-RU" b="1" dirty="0" smtClean="0"/>
            <a:t>.</a:t>
          </a:r>
          <a:endParaRPr lang="ru-RU" dirty="0"/>
        </a:p>
      </dgm:t>
    </dgm:pt>
    <dgm:pt modelId="{4AA210A4-0013-4403-961A-B1988A4FF719}" type="parTrans" cxnId="{AF29B21D-524B-49BE-8AAD-9613C2560ADC}">
      <dgm:prSet/>
      <dgm:spPr/>
      <dgm:t>
        <a:bodyPr/>
        <a:lstStyle/>
        <a:p>
          <a:endParaRPr lang="ru-RU"/>
        </a:p>
      </dgm:t>
    </dgm:pt>
    <dgm:pt modelId="{1F60E06E-10A0-4A79-ACB3-F7DDF7D00F04}" type="sibTrans" cxnId="{AF29B21D-524B-49BE-8AAD-9613C2560ADC}">
      <dgm:prSet/>
      <dgm:spPr/>
      <dgm:t>
        <a:bodyPr/>
        <a:lstStyle/>
        <a:p>
          <a:endParaRPr lang="ru-RU"/>
        </a:p>
      </dgm:t>
    </dgm:pt>
    <dgm:pt modelId="{207B8330-488A-4F1A-A4FA-4D99F1FDCCA6}" type="pres">
      <dgm:prSet presAssocID="{C3E5656E-C5C0-4B1F-A14D-83C70B4578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0A6503-0030-4EDC-9E42-3C2DF2A42F66}" type="pres">
      <dgm:prSet presAssocID="{C2FDAE69-AF38-4AA8-95AB-E2A53C5029C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E827FD-0A4F-4CA5-8A45-A9107DB69490}" type="pres">
      <dgm:prSet presAssocID="{DF6F21C9-4AC1-4FD5-B883-2176333BD563}" presName="spacer" presStyleCnt="0"/>
      <dgm:spPr/>
    </dgm:pt>
    <dgm:pt modelId="{2CFED041-5532-40C0-A7B1-1BC71C24DDD2}" type="pres">
      <dgm:prSet presAssocID="{009CC862-279A-47CA-A226-61781AEF5A4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142BF0-51D0-4FF8-872E-C5B71397F8A7}" type="pres">
      <dgm:prSet presAssocID="{5D1170A5-350E-4E5F-9034-F61DA44C43E3}" presName="spacer" presStyleCnt="0"/>
      <dgm:spPr/>
    </dgm:pt>
    <dgm:pt modelId="{5D72CAF8-3D86-4471-8E0A-062A60420904}" type="pres">
      <dgm:prSet presAssocID="{A28927D9-D613-4B26-8FB8-CE8635A5F4E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58EB1-5952-483B-B122-36168764F849}" type="pres">
      <dgm:prSet presAssocID="{2A5A60F3-AECE-411E-AD80-FA1AEE13C86B}" presName="spacer" presStyleCnt="0"/>
      <dgm:spPr/>
    </dgm:pt>
    <dgm:pt modelId="{931250F7-DC07-4AE9-9940-F011712023C5}" type="pres">
      <dgm:prSet presAssocID="{A7144304-B5A3-4FA3-8A48-25D11BB4245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DB68DF-DCE9-4132-94C4-BF8C731F4DAC}" srcId="{C3E5656E-C5C0-4B1F-A14D-83C70B457812}" destId="{C2FDAE69-AF38-4AA8-95AB-E2A53C5029C8}" srcOrd="0" destOrd="0" parTransId="{F910D500-50A0-418F-8509-F93889A4BEFE}" sibTransId="{DF6F21C9-4AC1-4FD5-B883-2176333BD563}"/>
    <dgm:cxn modelId="{64F52BF0-445A-403B-B871-B8C70583EE23}" type="presOf" srcId="{A7144304-B5A3-4FA3-8A48-25D11BB42457}" destId="{931250F7-DC07-4AE9-9940-F011712023C5}" srcOrd="0" destOrd="0" presId="urn:microsoft.com/office/officeart/2005/8/layout/vList2"/>
    <dgm:cxn modelId="{C40B7A4A-2723-4C08-8183-E583FF844EC3}" srcId="{C3E5656E-C5C0-4B1F-A14D-83C70B457812}" destId="{009CC862-279A-47CA-A226-61781AEF5A47}" srcOrd="1" destOrd="0" parTransId="{CE03B6CD-72D9-406D-A1F8-FC86608376B8}" sibTransId="{5D1170A5-350E-4E5F-9034-F61DA44C43E3}"/>
    <dgm:cxn modelId="{43DBF4D3-A0E6-4912-B3AE-1AF00950FECB}" type="presOf" srcId="{C2FDAE69-AF38-4AA8-95AB-E2A53C5029C8}" destId="{730A6503-0030-4EDC-9E42-3C2DF2A42F66}" srcOrd="0" destOrd="0" presId="urn:microsoft.com/office/officeart/2005/8/layout/vList2"/>
    <dgm:cxn modelId="{3277AB87-FE8B-4CFE-A101-22EF3212AF3A}" type="presOf" srcId="{C3E5656E-C5C0-4B1F-A14D-83C70B457812}" destId="{207B8330-488A-4F1A-A4FA-4D99F1FDCCA6}" srcOrd="0" destOrd="0" presId="urn:microsoft.com/office/officeart/2005/8/layout/vList2"/>
    <dgm:cxn modelId="{9A286574-3DB3-48C2-91DF-77DDD5BFB4A0}" type="presOf" srcId="{A28927D9-D613-4B26-8FB8-CE8635A5F4E5}" destId="{5D72CAF8-3D86-4471-8E0A-062A60420904}" srcOrd="0" destOrd="0" presId="urn:microsoft.com/office/officeart/2005/8/layout/vList2"/>
    <dgm:cxn modelId="{AF29B21D-524B-49BE-8AAD-9613C2560ADC}" srcId="{C3E5656E-C5C0-4B1F-A14D-83C70B457812}" destId="{A7144304-B5A3-4FA3-8A48-25D11BB42457}" srcOrd="3" destOrd="0" parTransId="{4AA210A4-0013-4403-961A-B1988A4FF719}" sibTransId="{1F60E06E-10A0-4A79-ACB3-F7DDF7D00F04}"/>
    <dgm:cxn modelId="{DA93ECCA-FFE8-497B-B1ED-21504AD2B95A}" type="presOf" srcId="{009CC862-279A-47CA-A226-61781AEF5A47}" destId="{2CFED041-5532-40C0-A7B1-1BC71C24DDD2}" srcOrd="0" destOrd="0" presId="urn:microsoft.com/office/officeart/2005/8/layout/vList2"/>
    <dgm:cxn modelId="{30931DA2-16CF-4933-8021-C89BBC5A96DA}" srcId="{C3E5656E-C5C0-4B1F-A14D-83C70B457812}" destId="{A28927D9-D613-4B26-8FB8-CE8635A5F4E5}" srcOrd="2" destOrd="0" parTransId="{C5B2DE3C-E7A1-46F8-B7D8-DD6A9631A131}" sibTransId="{2A5A60F3-AECE-411E-AD80-FA1AEE13C86B}"/>
    <dgm:cxn modelId="{CF1D3713-BA96-4BF1-A953-E3042A73435B}" type="presParOf" srcId="{207B8330-488A-4F1A-A4FA-4D99F1FDCCA6}" destId="{730A6503-0030-4EDC-9E42-3C2DF2A42F66}" srcOrd="0" destOrd="0" presId="urn:microsoft.com/office/officeart/2005/8/layout/vList2"/>
    <dgm:cxn modelId="{989CA0D4-1671-4996-BB31-B876B4706B37}" type="presParOf" srcId="{207B8330-488A-4F1A-A4FA-4D99F1FDCCA6}" destId="{36E827FD-0A4F-4CA5-8A45-A9107DB69490}" srcOrd="1" destOrd="0" presId="urn:microsoft.com/office/officeart/2005/8/layout/vList2"/>
    <dgm:cxn modelId="{9E648996-0852-4A45-A58C-8619452651C9}" type="presParOf" srcId="{207B8330-488A-4F1A-A4FA-4D99F1FDCCA6}" destId="{2CFED041-5532-40C0-A7B1-1BC71C24DDD2}" srcOrd="2" destOrd="0" presId="urn:microsoft.com/office/officeart/2005/8/layout/vList2"/>
    <dgm:cxn modelId="{AA94E273-7054-4CF3-AEB9-9E990C92C074}" type="presParOf" srcId="{207B8330-488A-4F1A-A4FA-4D99F1FDCCA6}" destId="{28142BF0-51D0-4FF8-872E-C5B71397F8A7}" srcOrd="3" destOrd="0" presId="urn:microsoft.com/office/officeart/2005/8/layout/vList2"/>
    <dgm:cxn modelId="{0BC72408-DBEF-4D05-9712-93DE3C05F89A}" type="presParOf" srcId="{207B8330-488A-4F1A-A4FA-4D99F1FDCCA6}" destId="{5D72CAF8-3D86-4471-8E0A-062A60420904}" srcOrd="4" destOrd="0" presId="urn:microsoft.com/office/officeart/2005/8/layout/vList2"/>
    <dgm:cxn modelId="{52B39E59-763B-440F-A862-4DE8FFD54B5B}" type="presParOf" srcId="{207B8330-488A-4F1A-A4FA-4D99F1FDCCA6}" destId="{B0158EB1-5952-483B-B122-36168764F849}" srcOrd="5" destOrd="0" presId="urn:microsoft.com/office/officeart/2005/8/layout/vList2"/>
    <dgm:cxn modelId="{F7C1EADA-7BEA-4568-BCA1-CB9A9DB8AD7E}" type="presParOf" srcId="{207B8330-488A-4F1A-A4FA-4D99F1FDCCA6}" destId="{931250F7-DC07-4AE9-9940-F011712023C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336F07-85A1-414D-8E7F-AF85B5211F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12D6A9-59C9-4D67-9545-7671658294E8}">
      <dgm:prSet/>
      <dgm:spPr>
        <a:solidFill>
          <a:srgbClr val="00659B"/>
        </a:solidFill>
      </dgm:spPr>
      <dgm:t>
        <a:bodyPr/>
        <a:lstStyle/>
        <a:p>
          <a:pPr rtl="0"/>
          <a:r>
            <a:rPr lang="ru-RU" b="1" dirty="0" smtClean="0"/>
            <a:t>Частота использования ИИ среди преподавателей значительно ниже, чем у студентов.</a:t>
          </a:r>
          <a:endParaRPr lang="ru-RU" dirty="0"/>
        </a:p>
      </dgm:t>
    </dgm:pt>
    <dgm:pt modelId="{9E32724E-BC5D-4D18-99F0-39E64CCC8F19}" type="parTrans" cxnId="{0FE57C44-A25A-4E26-99D6-536057373938}">
      <dgm:prSet/>
      <dgm:spPr/>
      <dgm:t>
        <a:bodyPr/>
        <a:lstStyle/>
        <a:p>
          <a:endParaRPr lang="ru-RU"/>
        </a:p>
      </dgm:t>
    </dgm:pt>
    <dgm:pt modelId="{0A324D79-829A-4778-A89F-8016DC516FBE}" type="sibTrans" cxnId="{0FE57C44-A25A-4E26-99D6-536057373938}">
      <dgm:prSet/>
      <dgm:spPr/>
      <dgm:t>
        <a:bodyPr/>
        <a:lstStyle/>
        <a:p>
          <a:endParaRPr lang="ru-RU"/>
        </a:p>
      </dgm:t>
    </dgm:pt>
    <dgm:pt modelId="{53BEFA1D-88AB-4B4F-BB24-28086C56C396}">
      <dgm:prSet/>
      <dgm:spPr>
        <a:solidFill>
          <a:srgbClr val="00659B"/>
        </a:solidFill>
      </dgm:spPr>
      <dgm:t>
        <a:bodyPr/>
        <a:lstStyle/>
        <a:p>
          <a:pPr rtl="0"/>
          <a:r>
            <a:rPr lang="ru-RU" b="1" dirty="0" smtClean="0"/>
            <a:t>Отношение к использованию ИИ студентами неоднозначное: часть преподавателей воспринимает это позитивно, часть — настороженно.</a:t>
          </a:r>
          <a:endParaRPr lang="ru-RU" dirty="0"/>
        </a:p>
      </dgm:t>
    </dgm:pt>
    <dgm:pt modelId="{B38BF22C-A3FA-48DD-AA1E-FBA0FB846C9A}" type="parTrans" cxnId="{7A0C7A91-6F95-4DC7-B15F-2C8FE719758F}">
      <dgm:prSet/>
      <dgm:spPr/>
      <dgm:t>
        <a:bodyPr/>
        <a:lstStyle/>
        <a:p>
          <a:endParaRPr lang="ru-RU"/>
        </a:p>
      </dgm:t>
    </dgm:pt>
    <dgm:pt modelId="{EDC956FF-0C84-4E9B-9E40-ED7D6C51C388}" type="sibTrans" cxnId="{7A0C7A91-6F95-4DC7-B15F-2C8FE719758F}">
      <dgm:prSet/>
      <dgm:spPr/>
      <dgm:t>
        <a:bodyPr/>
        <a:lstStyle/>
        <a:p>
          <a:endParaRPr lang="ru-RU"/>
        </a:p>
      </dgm:t>
    </dgm:pt>
    <dgm:pt modelId="{DF1A5604-48F5-4467-999B-5A49DF8A1DFD}">
      <dgm:prSet/>
      <dgm:spPr>
        <a:solidFill>
          <a:srgbClr val="00659B"/>
        </a:solidFill>
      </dgm:spPr>
      <dgm:t>
        <a:bodyPr/>
        <a:lstStyle/>
        <a:p>
          <a:pPr rtl="0"/>
          <a:r>
            <a:rPr lang="ru-RU" b="1" dirty="0" smtClean="0"/>
            <a:t>Большинство преподавателей указывают на необходимость дополнительного обучения</a:t>
          </a:r>
          <a:endParaRPr lang="ru-RU" dirty="0"/>
        </a:p>
      </dgm:t>
    </dgm:pt>
    <dgm:pt modelId="{3C367466-9788-4131-B0E7-F04825CAAE2E}" type="parTrans" cxnId="{2D8A7419-6BF4-4C0F-BACD-DF1779BD0676}">
      <dgm:prSet/>
      <dgm:spPr/>
      <dgm:t>
        <a:bodyPr/>
        <a:lstStyle/>
        <a:p>
          <a:endParaRPr lang="ru-RU"/>
        </a:p>
      </dgm:t>
    </dgm:pt>
    <dgm:pt modelId="{E69AB2F8-FFE3-45BB-B507-27130D742CB5}" type="sibTrans" cxnId="{2D8A7419-6BF4-4C0F-BACD-DF1779BD0676}">
      <dgm:prSet/>
      <dgm:spPr/>
      <dgm:t>
        <a:bodyPr/>
        <a:lstStyle/>
        <a:p>
          <a:endParaRPr lang="ru-RU"/>
        </a:p>
      </dgm:t>
    </dgm:pt>
    <dgm:pt modelId="{8BAB8FD7-E669-4D8D-B18B-5C23E7CD9D1F}" type="pres">
      <dgm:prSet presAssocID="{7F336F07-85A1-414D-8E7F-AF85B5211F2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D17FF6-7165-482F-9ABE-98FB38D6409F}" type="pres">
      <dgm:prSet presAssocID="{F512D6A9-59C9-4D67-9545-7671658294E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ABFAF-33FE-4DF6-8757-6EDACACA8E47}" type="pres">
      <dgm:prSet presAssocID="{0A324D79-829A-4778-A89F-8016DC516FBE}" presName="spacer" presStyleCnt="0"/>
      <dgm:spPr/>
    </dgm:pt>
    <dgm:pt modelId="{7D63162A-A482-450D-833E-C713BA7D8EFE}" type="pres">
      <dgm:prSet presAssocID="{53BEFA1D-88AB-4B4F-BB24-28086C56C39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1AA224-9AC0-427B-8760-6B11B3A82A45}" type="pres">
      <dgm:prSet presAssocID="{EDC956FF-0C84-4E9B-9E40-ED7D6C51C388}" presName="spacer" presStyleCnt="0"/>
      <dgm:spPr/>
    </dgm:pt>
    <dgm:pt modelId="{10ABB7DD-557C-448E-BE3C-55F8387D44ED}" type="pres">
      <dgm:prSet presAssocID="{DF1A5604-48F5-4467-999B-5A49DF8A1DF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E57C44-A25A-4E26-99D6-536057373938}" srcId="{7F336F07-85A1-414D-8E7F-AF85B5211F29}" destId="{F512D6A9-59C9-4D67-9545-7671658294E8}" srcOrd="0" destOrd="0" parTransId="{9E32724E-BC5D-4D18-99F0-39E64CCC8F19}" sibTransId="{0A324D79-829A-4778-A89F-8016DC516FBE}"/>
    <dgm:cxn modelId="{851F5B41-5F3B-4796-810F-C3CF41C1EF7E}" type="presOf" srcId="{7F336F07-85A1-414D-8E7F-AF85B5211F29}" destId="{8BAB8FD7-E669-4D8D-B18B-5C23E7CD9D1F}" srcOrd="0" destOrd="0" presId="urn:microsoft.com/office/officeart/2005/8/layout/vList2"/>
    <dgm:cxn modelId="{9C7145E8-812B-47F1-9A1D-F00E5F372D8F}" type="presOf" srcId="{53BEFA1D-88AB-4B4F-BB24-28086C56C396}" destId="{7D63162A-A482-450D-833E-C713BA7D8EFE}" srcOrd="0" destOrd="0" presId="urn:microsoft.com/office/officeart/2005/8/layout/vList2"/>
    <dgm:cxn modelId="{7A0C7A91-6F95-4DC7-B15F-2C8FE719758F}" srcId="{7F336F07-85A1-414D-8E7F-AF85B5211F29}" destId="{53BEFA1D-88AB-4B4F-BB24-28086C56C396}" srcOrd="1" destOrd="0" parTransId="{B38BF22C-A3FA-48DD-AA1E-FBA0FB846C9A}" sibTransId="{EDC956FF-0C84-4E9B-9E40-ED7D6C51C388}"/>
    <dgm:cxn modelId="{C43A73CB-8944-403B-AB13-A0AD60348A46}" type="presOf" srcId="{DF1A5604-48F5-4467-999B-5A49DF8A1DFD}" destId="{10ABB7DD-557C-448E-BE3C-55F8387D44ED}" srcOrd="0" destOrd="0" presId="urn:microsoft.com/office/officeart/2005/8/layout/vList2"/>
    <dgm:cxn modelId="{F231C67C-7A73-4103-B1FE-C7603C52E1CB}" type="presOf" srcId="{F512D6A9-59C9-4D67-9545-7671658294E8}" destId="{F9D17FF6-7165-482F-9ABE-98FB38D6409F}" srcOrd="0" destOrd="0" presId="urn:microsoft.com/office/officeart/2005/8/layout/vList2"/>
    <dgm:cxn modelId="{2D8A7419-6BF4-4C0F-BACD-DF1779BD0676}" srcId="{7F336F07-85A1-414D-8E7F-AF85B5211F29}" destId="{DF1A5604-48F5-4467-999B-5A49DF8A1DFD}" srcOrd="2" destOrd="0" parTransId="{3C367466-9788-4131-B0E7-F04825CAAE2E}" sibTransId="{E69AB2F8-FFE3-45BB-B507-27130D742CB5}"/>
    <dgm:cxn modelId="{5CE333D4-E95D-4EAE-B32D-669417ADF60E}" type="presParOf" srcId="{8BAB8FD7-E669-4D8D-B18B-5C23E7CD9D1F}" destId="{F9D17FF6-7165-482F-9ABE-98FB38D6409F}" srcOrd="0" destOrd="0" presId="urn:microsoft.com/office/officeart/2005/8/layout/vList2"/>
    <dgm:cxn modelId="{7900DC76-B979-4D0C-BF53-B8B4C21BC64D}" type="presParOf" srcId="{8BAB8FD7-E669-4D8D-B18B-5C23E7CD9D1F}" destId="{21CABFAF-33FE-4DF6-8757-6EDACACA8E47}" srcOrd="1" destOrd="0" presId="urn:microsoft.com/office/officeart/2005/8/layout/vList2"/>
    <dgm:cxn modelId="{CF5404EF-F15D-48D6-858A-228F1F743158}" type="presParOf" srcId="{8BAB8FD7-E669-4D8D-B18B-5C23E7CD9D1F}" destId="{7D63162A-A482-450D-833E-C713BA7D8EFE}" srcOrd="2" destOrd="0" presId="urn:microsoft.com/office/officeart/2005/8/layout/vList2"/>
    <dgm:cxn modelId="{7DDB414A-1B6B-4DF5-A55A-ABEBAD6521ED}" type="presParOf" srcId="{8BAB8FD7-E669-4D8D-B18B-5C23E7CD9D1F}" destId="{181AA224-9AC0-427B-8760-6B11B3A82A45}" srcOrd="3" destOrd="0" presId="urn:microsoft.com/office/officeart/2005/8/layout/vList2"/>
    <dgm:cxn modelId="{E08310D2-AF07-4349-8414-438B0297D858}" type="presParOf" srcId="{8BAB8FD7-E669-4D8D-B18B-5C23E7CD9D1F}" destId="{10ABB7DD-557C-448E-BE3C-55F8387D44ED}" srcOrd="4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0766BDF-695F-9499-8BD9-420B6A17E6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ED78BE-2EC5-7B58-E152-F1D2243336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8F9DC-0B4B-B948-BF67-AC0859787B16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14A34B2-CC65-C4D4-CE3C-D957EF1FE0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D3FC73-0190-5F06-F7C7-0AC6005A98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4DD70-4EF2-AD49-8763-E7F39FAF8D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52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36077-8DBB-104C-A1EF-CB035F70E6B8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147D0-CEC9-D44C-9E50-A838892F3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20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57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2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34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32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85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01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7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81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94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29.svg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sv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21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svg"/><Relationship Id="rId7" Type="http://schemas.openxmlformats.org/officeDocument/2006/relationships/image" Target="../media/image2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21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svg"/><Relationship Id="rId7" Type="http://schemas.openxmlformats.org/officeDocument/2006/relationships/image" Target="../media/image25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2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6A7022-AE4B-4635-89FA-4181A19F5C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48401" y="1104899"/>
            <a:ext cx="5322954" cy="47752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небо, строительство, на открытом воздухе, имущест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39DC940-1601-49AB-A90E-244D08E20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6559" y="3165900"/>
            <a:ext cx="5322954" cy="183281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E01E0768-CE76-42AE-A225-81D09C9A03BC}"/>
              </a:ext>
            </a:extLst>
          </p:cNvPr>
          <p:cNvGrpSpPr/>
          <p:nvPr userDrawn="1"/>
        </p:nvGrpSpPr>
        <p:grpSpPr>
          <a:xfrm>
            <a:off x="710847" y="1333500"/>
            <a:ext cx="4604103" cy="2222637"/>
            <a:chOff x="-54928" y="224390"/>
            <a:chExt cx="7339802" cy="35433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B67D32AE-31BF-45DB-BC56-D259F1DBB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572718" y="949159"/>
              <a:ext cx="3712156" cy="214964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C05C7F44-6924-437E-963E-25076B83F0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-54928" y="224390"/>
              <a:ext cx="3543300" cy="3543300"/>
            </a:xfrm>
            <a:prstGeom prst="rect">
              <a:avLst/>
            </a:prstGeom>
          </p:spPr>
        </p:pic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A2AC8306-FA67-464A-A1DB-BD511E8C229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40500" y="4128135"/>
            <a:ext cx="4328160" cy="332371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Автор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DB3D6B7-2036-42F7-83E5-91CF1B608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0" y="1380814"/>
            <a:ext cx="4328160" cy="237413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>
                <a:effectLst/>
              </a:rPr>
              <a:t>Заголовок презентации.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Кегль подбирается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зависимости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от объема символов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названии.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C4E3395C-9E79-4ED1-80DA-CE322E20A20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40500" y="4451985"/>
            <a:ext cx="4328160" cy="332371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4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Должность 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294A0C4A-05BC-4F0C-8BD8-830EF6B65B2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40500" y="5099685"/>
            <a:ext cx="4328160" cy="332371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4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Город. Дата. 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4CFB664E-97D9-44C6-AC7B-5C5D3378F8AA}"/>
              </a:ext>
            </a:extLst>
          </p:cNvPr>
          <p:cNvCxnSpPr/>
          <p:nvPr userDrawn="1"/>
        </p:nvCxnSpPr>
        <p:spPr>
          <a:xfrm>
            <a:off x="6540500" y="3956050"/>
            <a:ext cx="4470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6C54B251-6F77-49CB-8598-B6CEB3338741}"/>
              </a:ext>
            </a:extLst>
          </p:cNvPr>
          <p:cNvCxnSpPr/>
          <p:nvPr userDrawn="1"/>
        </p:nvCxnSpPr>
        <p:spPr>
          <a:xfrm>
            <a:off x="6540500" y="4953000"/>
            <a:ext cx="4470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103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940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раницы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4680" y="1278660"/>
            <a:ext cx="5374640" cy="228750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200" b="0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Вставьте текст сюда</a:t>
            </a:r>
            <a:endParaRPr lang="en-GB" b="0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xmlns="" id="{AF8D120F-665C-442A-AA05-952273B27A95}"/>
              </a:ext>
            </a:extLst>
          </p:cNvPr>
          <p:cNvSpPr txBox="1">
            <a:spLocks/>
          </p:cNvSpPr>
          <p:nvPr userDrawn="1"/>
        </p:nvSpPr>
        <p:spPr>
          <a:xfrm>
            <a:off x="11287813" y="501478"/>
            <a:ext cx="496200" cy="12347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sz="800" b="1" i="0" smtClean="0">
                <a:solidFill>
                  <a:srgbClr val="00659B"/>
                </a:solidFill>
                <a:latin typeface="+mj-lt"/>
              </a:rPr>
              <a:pPr/>
              <a:t>‹#›</a:t>
            </a:fld>
            <a:endParaRPr lang="en-US" b="1" i="0" dirty="0">
              <a:solidFill>
                <a:srgbClr val="00659B"/>
              </a:solidFill>
              <a:latin typeface="+mj-lt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947EFF1D-4546-47E9-9D8C-ED09BDCC5217}"/>
              </a:ext>
            </a:extLst>
          </p:cNvPr>
          <p:cNvGrpSpPr/>
          <p:nvPr userDrawn="1"/>
        </p:nvGrpSpPr>
        <p:grpSpPr>
          <a:xfrm>
            <a:off x="216325" y="186038"/>
            <a:ext cx="2669115" cy="754352"/>
            <a:chOff x="281305" y="155894"/>
            <a:chExt cx="4019550" cy="113601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65F23DA1-10A3-419D-9229-B100BA688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367155" y="495301"/>
              <a:ext cx="2933700" cy="4572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B3BFDF9E-61E4-4F76-B067-E0B95CDB6D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81305" y="155894"/>
              <a:ext cx="1136015" cy="1136015"/>
            </a:xfrm>
            <a:prstGeom prst="rect">
              <a:avLst/>
            </a:prstGeom>
          </p:spPr>
        </p:pic>
      </p:grp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xmlns="" id="{32F94763-19DB-47F9-B2B6-7BFAC497B86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63720" y="3877958"/>
            <a:ext cx="3459480" cy="2390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659B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7A0BD0A2-CB6F-4C40-ADDE-DC1120E57A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4680" y="3877958"/>
            <a:ext cx="3459480" cy="2390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659B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xmlns="" id="{3FB8F776-74FC-4207-A620-7886233E935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7840" y="3877958"/>
            <a:ext cx="3459480" cy="2390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659B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CC39854B-4B25-4847-AFA2-577B3E40A9B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58560" y="1278660"/>
            <a:ext cx="5313680" cy="228750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200" b="0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Вставьте текст сюда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469027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раницы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4680" y="2275840"/>
            <a:ext cx="5374640" cy="399288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200" b="0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Вставьте текст сюда</a:t>
            </a:r>
            <a:endParaRPr lang="en-GB" b="0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xmlns="" id="{AF8D120F-665C-442A-AA05-952273B27A95}"/>
              </a:ext>
            </a:extLst>
          </p:cNvPr>
          <p:cNvSpPr txBox="1">
            <a:spLocks/>
          </p:cNvSpPr>
          <p:nvPr userDrawn="1"/>
        </p:nvSpPr>
        <p:spPr>
          <a:xfrm>
            <a:off x="11287813" y="501478"/>
            <a:ext cx="496200" cy="12347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sz="800" b="1" i="0" smtClean="0">
                <a:solidFill>
                  <a:srgbClr val="00659B"/>
                </a:solidFill>
                <a:latin typeface="+mj-lt"/>
              </a:rPr>
              <a:pPr/>
              <a:t>‹#›</a:t>
            </a:fld>
            <a:endParaRPr lang="en-US" b="1" i="0" dirty="0">
              <a:solidFill>
                <a:srgbClr val="00659B"/>
              </a:solidFill>
              <a:latin typeface="+mj-lt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947EFF1D-4546-47E9-9D8C-ED09BDCC5217}"/>
              </a:ext>
            </a:extLst>
          </p:cNvPr>
          <p:cNvGrpSpPr/>
          <p:nvPr userDrawn="1"/>
        </p:nvGrpSpPr>
        <p:grpSpPr>
          <a:xfrm>
            <a:off x="216325" y="186038"/>
            <a:ext cx="2669115" cy="754352"/>
            <a:chOff x="281305" y="155894"/>
            <a:chExt cx="4019550" cy="113601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65F23DA1-10A3-419D-9229-B100BA688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367155" y="495301"/>
              <a:ext cx="2933700" cy="4572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B3BFDF9E-61E4-4F76-B067-E0B95CDB6D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81305" y="155894"/>
              <a:ext cx="1136015" cy="1136015"/>
            </a:xfrm>
            <a:prstGeom prst="rect">
              <a:avLst/>
            </a:prstGeom>
          </p:spPr>
        </p:pic>
      </p:grp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xmlns="" id="{3FB8F776-74FC-4207-A620-7886233E935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006840" y="1278660"/>
            <a:ext cx="2570480" cy="19166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659B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CC39854B-4B25-4847-AFA2-577B3E40A9B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58560" y="3525520"/>
            <a:ext cx="5313680" cy="274320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200" b="0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Вставьте текст сюда</a:t>
            </a:r>
            <a:endParaRPr lang="en-GB" b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31885348-42A3-46EF-8A89-7AA0E02FDF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679" y="1278660"/>
            <a:ext cx="5374640" cy="7020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659B"/>
                </a:solidFill>
                <a:latin typeface="+mj-lt"/>
              </a:defRPr>
            </a:lvl1pPr>
          </a:lstStyle>
          <a:p>
            <a:r>
              <a:rPr lang="ru-RU" dirty="0">
                <a:effectLst/>
              </a:rPr>
              <a:t>Копирование заголовка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одну или две строки</a:t>
            </a:r>
            <a:endParaRPr lang="en-US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xmlns="" id="{B9E76201-9633-41B2-A3C9-28C268125B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3478" y="1278660"/>
            <a:ext cx="2611121" cy="19166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659B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49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раницы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4120" y="2318990"/>
            <a:ext cx="5283200" cy="394973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200" b="0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Вставьте текст сюда</a:t>
            </a:r>
            <a:endParaRPr lang="en-GB" b="0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xmlns="" id="{AF8D120F-665C-442A-AA05-952273B27A95}"/>
              </a:ext>
            </a:extLst>
          </p:cNvPr>
          <p:cNvSpPr txBox="1">
            <a:spLocks/>
          </p:cNvSpPr>
          <p:nvPr userDrawn="1"/>
        </p:nvSpPr>
        <p:spPr>
          <a:xfrm>
            <a:off x="11287813" y="501478"/>
            <a:ext cx="496200" cy="12347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sz="800" b="1" i="0" smtClean="0">
                <a:solidFill>
                  <a:srgbClr val="00659B"/>
                </a:solidFill>
                <a:latin typeface="+mj-lt"/>
              </a:rPr>
              <a:pPr/>
              <a:t>‹#›</a:t>
            </a:fld>
            <a:endParaRPr lang="en-US" b="1" i="0" dirty="0">
              <a:solidFill>
                <a:srgbClr val="00659B"/>
              </a:solidFill>
              <a:latin typeface="+mj-lt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947EFF1D-4546-47E9-9D8C-ED09BDCC5217}"/>
              </a:ext>
            </a:extLst>
          </p:cNvPr>
          <p:cNvGrpSpPr/>
          <p:nvPr userDrawn="1"/>
        </p:nvGrpSpPr>
        <p:grpSpPr>
          <a:xfrm>
            <a:off x="216325" y="186038"/>
            <a:ext cx="2669115" cy="754352"/>
            <a:chOff x="281305" y="155894"/>
            <a:chExt cx="4019550" cy="113601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65F23DA1-10A3-419D-9229-B100BA688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367155" y="495301"/>
              <a:ext cx="2933700" cy="4572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B3BFDF9E-61E4-4F76-B067-E0B95CDB6D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81305" y="155894"/>
              <a:ext cx="1136015" cy="1136015"/>
            </a:xfrm>
            <a:prstGeom prst="rect">
              <a:avLst/>
            </a:prstGeom>
          </p:spPr>
        </p:pic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4C4E3F59-1D9D-4EC6-B124-9B89C1CAB1B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14681" y="2318990"/>
            <a:ext cx="5283200" cy="394973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200" b="0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Вставьте текст сюда</a:t>
            </a:r>
            <a:endParaRPr lang="en-GB" b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F0EA061-F723-4729-A380-8613E5112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679" y="1278660"/>
            <a:ext cx="5283200" cy="7020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659B"/>
                </a:solidFill>
                <a:latin typeface="+mj-lt"/>
              </a:defRPr>
            </a:lvl1pPr>
          </a:lstStyle>
          <a:p>
            <a:r>
              <a:rPr lang="ru-RU" dirty="0">
                <a:effectLst/>
              </a:rPr>
              <a:t>Копирование заголовка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одну или две строки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7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раницы 7">
    <p:bg>
      <p:bgPr>
        <a:solidFill>
          <a:srgbClr val="BDC7CD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xmlns="" id="{BC1AB22B-45C5-E585-562C-57FEB304E620}"/>
              </a:ext>
            </a:extLst>
          </p:cNvPr>
          <p:cNvSpPr txBox="1">
            <a:spLocks/>
          </p:cNvSpPr>
          <p:nvPr userDrawn="1"/>
        </p:nvSpPr>
        <p:spPr>
          <a:xfrm>
            <a:off x="11287813" y="365228"/>
            <a:ext cx="496200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b="1" i="0" smtClean="0">
                <a:solidFill>
                  <a:schemeClr val="bg1"/>
                </a:solidFill>
                <a:latin typeface="HelveticaNeueLT Std" panose="020B0604020202020204" pitchFamily="34" charset="0"/>
              </a:rPr>
              <a:pPr/>
              <a:t>‹#›</a:t>
            </a:fld>
            <a:endParaRPr lang="en-US" b="1" i="0" dirty="0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0588A04E-FA3B-28EC-9B6B-45A7492F96A0}"/>
              </a:ext>
            </a:extLst>
          </p:cNvPr>
          <p:cNvSpPr txBox="1">
            <a:spLocks/>
          </p:cNvSpPr>
          <p:nvPr userDrawn="1"/>
        </p:nvSpPr>
        <p:spPr>
          <a:xfrm>
            <a:off x="11289600" y="363600"/>
            <a:ext cx="496799" cy="180000"/>
          </a:xfrm>
          <a:prstGeom prst="rect">
            <a:avLst/>
          </a:prstGeom>
          <a:effectLst/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b="1" i="0" smtClean="0">
                <a:latin typeface="HelveticaNeueLT Std" panose="020B0604020202020204" pitchFamily="34" charset="0"/>
              </a:rPr>
              <a:pPr/>
              <a:t>‹#›</a:t>
            </a:fld>
            <a:endParaRPr lang="en-US" b="1" i="0" dirty="0">
              <a:latin typeface="HelveticaNeueLT Std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1AC79D15-4B2C-4D48-8AA7-AB2D5B4BF89C}"/>
              </a:ext>
            </a:extLst>
          </p:cNvPr>
          <p:cNvGrpSpPr/>
          <p:nvPr userDrawn="1"/>
        </p:nvGrpSpPr>
        <p:grpSpPr>
          <a:xfrm>
            <a:off x="216325" y="186038"/>
            <a:ext cx="2804581" cy="754352"/>
            <a:chOff x="216325" y="186038"/>
            <a:chExt cx="2804581" cy="754352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4D054071-2F3D-4D5B-8AD8-C9D4F6AEC7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072832" y="411416"/>
              <a:ext cx="1948074" cy="30359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87A8256A-55DE-4400-9FBF-EE1DBAA477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/>
          </p:blipFill>
          <p:spPr>
            <a:xfrm>
              <a:off x="216325" y="186038"/>
              <a:ext cx="754352" cy="754352"/>
            </a:xfrm>
            <a:prstGeom prst="rect">
              <a:avLst/>
            </a:prstGeom>
          </p:spPr>
        </p:pic>
      </p:grpSp>
      <p:sp>
        <p:nvSpPr>
          <p:cNvPr id="22" name="Text Placeholder 2">
            <a:extLst>
              <a:ext uri="{FF2B5EF4-FFF2-40B4-BE49-F238E27FC236}">
                <a16:creationId xmlns:a16="http://schemas.microsoft.com/office/drawing/2014/main" xmlns="" id="{ED4BFC4D-5ED4-45B5-88A0-5D942CCD91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4680" y="2296160"/>
            <a:ext cx="6837680" cy="397256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200" b="0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Вставьте текст сюда</a:t>
            </a:r>
            <a:endParaRPr lang="en-GB" b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C281426C-014F-4AA5-9878-94A936E5B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679" y="1278660"/>
            <a:ext cx="6837680" cy="7020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659B"/>
                </a:solidFill>
                <a:latin typeface="+mj-lt"/>
              </a:defRPr>
            </a:lvl1pPr>
          </a:lstStyle>
          <a:p>
            <a:r>
              <a:rPr lang="ru-RU" dirty="0">
                <a:effectLst/>
              </a:rPr>
              <a:t>Копирование заголовка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одну или две строки</a:t>
            </a:r>
            <a:endParaRPr lang="en-US" dirty="0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xmlns="" id="{42C0BC0E-2BF6-498C-949E-FA74AA135C9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828280" y="1278660"/>
            <a:ext cx="3749040" cy="239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659B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xmlns="" id="{C2DCF085-7B60-456B-A2CD-3FA4377B61A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828280" y="3869460"/>
            <a:ext cx="3749040" cy="239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659B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973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раницы 8">
    <p:bg>
      <p:bgPr>
        <a:solidFill>
          <a:srgbClr val="A98762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xmlns="" id="{BC1AB22B-45C5-E585-562C-57FEB304E620}"/>
              </a:ext>
            </a:extLst>
          </p:cNvPr>
          <p:cNvSpPr txBox="1">
            <a:spLocks/>
          </p:cNvSpPr>
          <p:nvPr userDrawn="1"/>
        </p:nvSpPr>
        <p:spPr>
          <a:xfrm>
            <a:off x="11287813" y="365228"/>
            <a:ext cx="496200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b="1" i="0" smtClean="0">
                <a:solidFill>
                  <a:schemeClr val="bg1"/>
                </a:solidFill>
                <a:latin typeface="HelveticaNeueLT Std" panose="020B0604020202020204" pitchFamily="34" charset="0"/>
              </a:rPr>
              <a:pPr/>
              <a:t>‹#›</a:t>
            </a:fld>
            <a:endParaRPr lang="en-US" b="1" i="0" dirty="0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0588A04E-FA3B-28EC-9B6B-45A7492F96A0}"/>
              </a:ext>
            </a:extLst>
          </p:cNvPr>
          <p:cNvSpPr txBox="1">
            <a:spLocks/>
          </p:cNvSpPr>
          <p:nvPr userDrawn="1"/>
        </p:nvSpPr>
        <p:spPr>
          <a:xfrm>
            <a:off x="11289600" y="363600"/>
            <a:ext cx="496799" cy="180000"/>
          </a:xfrm>
          <a:prstGeom prst="rect">
            <a:avLst/>
          </a:prstGeom>
          <a:effectLst/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b="1" i="0" smtClean="0">
                <a:latin typeface="HelveticaNeueLT Std" panose="020B0604020202020204" pitchFamily="34" charset="0"/>
              </a:rPr>
              <a:pPr/>
              <a:t>‹#›</a:t>
            </a:fld>
            <a:endParaRPr lang="en-US" b="1" i="0" dirty="0">
              <a:latin typeface="HelveticaNeueLT Std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D054071-2F3D-4D5B-8AD8-C9D4F6AEC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2832" y="411416"/>
            <a:ext cx="1948074" cy="3035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7A8256A-55DE-4400-9FBF-EE1DBAA477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216325" y="186038"/>
            <a:ext cx="754352" cy="754352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xmlns="" id="{ED4BFC4D-5ED4-45B5-88A0-5D942CCD9151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614680" y="2296160"/>
            <a:ext cx="6837680" cy="397256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2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Вставьте текст сюда</a:t>
            </a:r>
            <a:endParaRPr lang="en-GB" b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C281426C-014F-4AA5-9878-94A936E5BA2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14679" y="1278660"/>
            <a:ext cx="6837680" cy="7020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>
                <a:effectLst/>
              </a:rPr>
              <a:t>Копирование заголовка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одну или две строки</a:t>
            </a:r>
            <a:endParaRPr lang="en-US" dirty="0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xmlns="" id="{42C0BC0E-2BF6-498C-949E-FA74AA135C9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7828280" y="1278660"/>
            <a:ext cx="3749040" cy="239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xmlns="" id="{C2DCF085-7B60-456B-A2CD-3FA4377B61A9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7828280" y="3869460"/>
            <a:ext cx="3749040" cy="239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102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раницы 9">
    <p:bg>
      <p:bgPr>
        <a:solidFill>
          <a:srgbClr val="0065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xmlns="" id="{BC1AB22B-45C5-E585-562C-57FEB304E620}"/>
              </a:ext>
            </a:extLst>
          </p:cNvPr>
          <p:cNvSpPr txBox="1">
            <a:spLocks/>
          </p:cNvSpPr>
          <p:nvPr userDrawn="1"/>
        </p:nvSpPr>
        <p:spPr>
          <a:xfrm>
            <a:off x="11287813" y="365228"/>
            <a:ext cx="496200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b="1" i="0" smtClean="0">
                <a:solidFill>
                  <a:schemeClr val="bg1"/>
                </a:solidFill>
                <a:latin typeface="HelveticaNeueLT Std" panose="020B0604020202020204" pitchFamily="34" charset="0"/>
              </a:rPr>
              <a:pPr/>
              <a:t>‹#›</a:t>
            </a:fld>
            <a:endParaRPr lang="en-US" b="1" i="0" dirty="0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0588A04E-FA3B-28EC-9B6B-45A7492F96A0}"/>
              </a:ext>
            </a:extLst>
          </p:cNvPr>
          <p:cNvSpPr txBox="1">
            <a:spLocks/>
          </p:cNvSpPr>
          <p:nvPr userDrawn="1"/>
        </p:nvSpPr>
        <p:spPr>
          <a:xfrm>
            <a:off x="11289600" y="363600"/>
            <a:ext cx="496799" cy="180000"/>
          </a:xfrm>
          <a:prstGeom prst="rect">
            <a:avLst/>
          </a:prstGeom>
          <a:effectLst/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b="1" i="0" smtClean="0">
                <a:latin typeface="HelveticaNeueLT Std" panose="020B0604020202020204" pitchFamily="34" charset="0"/>
              </a:rPr>
              <a:pPr/>
              <a:t>‹#›</a:t>
            </a:fld>
            <a:endParaRPr lang="en-US" b="1" i="0" dirty="0">
              <a:latin typeface="HelveticaNeueLT Std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D054071-2F3D-4D5B-8AD8-C9D4F6AEC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2832" y="411416"/>
            <a:ext cx="1948074" cy="3035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7A8256A-55DE-4400-9FBF-EE1DBAA477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216325" y="186038"/>
            <a:ext cx="754352" cy="754352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xmlns="" id="{ED4BFC4D-5ED4-45B5-88A0-5D942CCD9151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614680" y="2296160"/>
            <a:ext cx="6837680" cy="397256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2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Вставьте текст сюда</a:t>
            </a:r>
            <a:endParaRPr lang="en-GB" b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C281426C-014F-4AA5-9878-94A936E5BA2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14679" y="1278660"/>
            <a:ext cx="6837680" cy="7020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>
                <a:effectLst/>
              </a:rPr>
              <a:t>Копирование заголовка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одну или две строки</a:t>
            </a:r>
            <a:endParaRPr lang="en-US" dirty="0"/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xmlns="" id="{42C0BC0E-2BF6-498C-949E-FA74AA135C9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7828280" y="1278660"/>
            <a:ext cx="3749040" cy="239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xmlns="" id="{C2DCF085-7B60-456B-A2CD-3FA4377B61A9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7828280" y="3869460"/>
            <a:ext cx="3749040" cy="239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013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раницы 10">
    <p:bg>
      <p:bgPr>
        <a:solidFill>
          <a:srgbClr val="0065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xmlns="" id="{BC1AB22B-45C5-E585-562C-57FEB304E620}"/>
              </a:ext>
            </a:extLst>
          </p:cNvPr>
          <p:cNvSpPr txBox="1">
            <a:spLocks/>
          </p:cNvSpPr>
          <p:nvPr userDrawn="1"/>
        </p:nvSpPr>
        <p:spPr>
          <a:xfrm>
            <a:off x="11287813" y="365228"/>
            <a:ext cx="496200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b="1" i="0" smtClean="0">
                <a:solidFill>
                  <a:schemeClr val="bg1"/>
                </a:solidFill>
                <a:latin typeface="HelveticaNeueLT Std" panose="020B0604020202020204" pitchFamily="34" charset="0"/>
              </a:rPr>
              <a:pPr/>
              <a:t>‹#›</a:t>
            </a:fld>
            <a:endParaRPr lang="en-US" b="1" i="0" dirty="0">
              <a:solidFill>
                <a:schemeClr val="bg1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0588A04E-FA3B-28EC-9B6B-45A7492F96A0}"/>
              </a:ext>
            </a:extLst>
          </p:cNvPr>
          <p:cNvSpPr txBox="1">
            <a:spLocks/>
          </p:cNvSpPr>
          <p:nvPr userDrawn="1"/>
        </p:nvSpPr>
        <p:spPr>
          <a:xfrm>
            <a:off x="11289600" y="363600"/>
            <a:ext cx="496799" cy="180000"/>
          </a:xfrm>
          <a:prstGeom prst="rect">
            <a:avLst/>
          </a:prstGeom>
          <a:effectLst/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b="1" i="0" smtClean="0">
                <a:latin typeface="HelveticaNeueLT Std" panose="020B0604020202020204" pitchFamily="34" charset="0"/>
              </a:rPr>
              <a:pPr/>
              <a:t>‹#›</a:t>
            </a:fld>
            <a:endParaRPr lang="en-US" b="1" i="0" dirty="0">
              <a:latin typeface="HelveticaNeueLT Std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D054071-2F3D-4D5B-8AD8-C9D4F6AEC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2832" y="411416"/>
            <a:ext cx="1948074" cy="3035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7A8256A-55DE-4400-9FBF-EE1DBAA477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216325" y="186038"/>
            <a:ext cx="754352" cy="754352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xmlns="" id="{ED4BFC4D-5ED4-45B5-88A0-5D942CCD9151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614680" y="2296160"/>
            <a:ext cx="6837680" cy="397256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2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Вставьте текст сюда</a:t>
            </a:r>
            <a:endParaRPr lang="en-GB" b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C281426C-014F-4AA5-9878-94A936E5BA2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14679" y="1278660"/>
            <a:ext cx="6837680" cy="7020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>
                <a:effectLst/>
              </a:rPr>
              <a:t>Копирование заголовка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одну или две строки</a:t>
            </a:r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DC2D607-5DE2-4582-B1E4-80E844BA6D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320" y="1278660"/>
            <a:ext cx="3428999" cy="499006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F6E6012C-FC0A-4B88-8D63-A34763C9A0C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4700" y="1568970"/>
            <a:ext cx="3009900" cy="444448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100000"/>
              </a:lnSpc>
              <a:spcBef>
                <a:spcPts val="0"/>
              </a:spcBef>
              <a:buNone/>
              <a:defRPr sz="17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Цитата — это точное повторение высказывания с указанием автора или дословная выдержка отрывка </a:t>
            </a:r>
            <a:r>
              <a:rPr lang="ru-RU" dirty="0" err="1"/>
              <a:t>текста.Выясним</a:t>
            </a:r>
            <a:r>
              <a:rPr lang="ru-RU" dirty="0"/>
              <a:t>, что такое цитата в литературе, если сначала обратимся к происхождению этого термина. Позднелатинское слово </a:t>
            </a:r>
            <a:r>
              <a:rPr lang="ru-RU" dirty="0" err="1"/>
              <a:t>citatio</a:t>
            </a:r>
            <a:r>
              <a:rPr lang="ru-RU" dirty="0"/>
              <a:t> восходит к латинскому </a:t>
            </a:r>
            <a:r>
              <a:rPr lang="ru-RU" dirty="0" err="1"/>
              <a:t>cito</a:t>
            </a:r>
            <a:r>
              <a:rPr lang="ru-RU" dirty="0"/>
              <a:t>, что буквально значит «привожу в движение», «призываю».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359526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блан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66D75C6-DFD7-4162-B3DC-79F799879445}"/>
              </a:ext>
            </a:extLst>
          </p:cNvPr>
          <p:cNvSpPr/>
          <p:nvPr userDrawn="1"/>
        </p:nvSpPr>
        <p:spPr>
          <a:xfrm>
            <a:off x="0" y="387350"/>
            <a:ext cx="12192000" cy="447676"/>
          </a:xfrm>
          <a:prstGeom prst="rect">
            <a:avLst/>
          </a:prstGeom>
          <a:solidFill>
            <a:srgbClr val="87BEE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="" xmlns:a16="http://schemas.microsoft.com/office/drawing/2014/main" id="{2421F951-D52D-40BC-BB11-3DBFFDB3D94E}"/>
              </a:ext>
            </a:extLst>
          </p:cNvPr>
          <p:cNvSpPr txBox="1">
            <a:spLocks/>
          </p:cNvSpPr>
          <p:nvPr userDrawn="1"/>
        </p:nvSpPr>
        <p:spPr>
          <a:xfrm>
            <a:off x="11287813" y="6470650"/>
            <a:ext cx="496200" cy="12347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sz="800" b="1" i="0" smtClean="0">
                <a:solidFill>
                  <a:srgbClr val="00659B"/>
                </a:solidFill>
                <a:latin typeface="+mj-lt"/>
              </a:rPr>
              <a:pPr/>
              <a:t>‹#›</a:t>
            </a:fld>
            <a:endParaRPr lang="en-US" b="1" i="0" dirty="0">
              <a:solidFill>
                <a:srgbClr val="00659B"/>
              </a:solidFill>
              <a:latin typeface="+mj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356EB88-9F9E-435A-93E3-24AA5755C4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1716" y="443619"/>
            <a:ext cx="2150463" cy="3351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BF13541-2A7E-4D32-A9F4-B8FDD7A784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75075" y="186037"/>
            <a:ext cx="832723" cy="83272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F598652-B456-4604-BD00-0141F0EA8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3113" y="467236"/>
            <a:ext cx="3390900" cy="287901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rgbClr val="00659B"/>
                </a:solidFill>
                <a:latin typeface="+mj-lt"/>
              </a:defRPr>
            </a:lvl1pPr>
          </a:lstStyle>
          <a:p>
            <a:r>
              <a:rPr lang="ru-RU" dirty="0">
                <a:effectLst/>
              </a:rPr>
              <a:t>Раздел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20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63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20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6A7022-AE4B-4635-89FA-4181A19F5C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48401" y="1104899"/>
            <a:ext cx="5322954" cy="47752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небо, строительство, на открытом воздухе, имущест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39DC940-1601-49AB-A90E-244D08E20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6559" y="3165900"/>
            <a:ext cx="5322954" cy="183281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E01E0768-CE76-42AE-A225-81D09C9A03BC}"/>
              </a:ext>
            </a:extLst>
          </p:cNvPr>
          <p:cNvGrpSpPr/>
          <p:nvPr userDrawn="1"/>
        </p:nvGrpSpPr>
        <p:grpSpPr>
          <a:xfrm>
            <a:off x="710847" y="1333500"/>
            <a:ext cx="4604103" cy="2222637"/>
            <a:chOff x="-54928" y="224390"/>
            <a:chExt cx="7339802" cy="35433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B67D32AE-31BF-45DB-BC56-D259F1DBB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572718" y="949159"/>
              <a:ext cx="3712156" cy="214964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C05C7F44-6924-437E-963E-25076B83F0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-54928" y="224390"/>
              <a:ext cx="3543300" cy="3543300"/>
            </a:xfrm>
            <a:prstGeom prst="rect">
              <a:avLst/>
            </a:prstGeom>
          </p:spPr>
        </p:pic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A2AC8306-FA67-464A-A1DB-BD511E8C229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40500" y="4128135"/>
            <a:ext cx="4328160" cy="332371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800" b="1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Автор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DB3D6B7-2036-42F7-83E5-91CF1B608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0" y="1380814"/>
            <a:ext cx="4328160" cy="237413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659B"/>
                </a:solidFill>
                <a:latin typeface="+mj-lt"/>
              </a:defRPr>
            </a:lvl1pPr>
          </a:lstStyle>
          <a:p>
            <a:r>
              <a:rPr lang="ru-RU" dirty="0">
                <a:effectLst/>
              </a:rPr>
              <a:t>Заголовок презентации.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Кегль подбирается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зависимости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от объема символов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названии.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C4E3395C-9E79-4ED1-80DA-CE322E20A20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40500" y="4451985"/>
            <a:ext cx="4328160" cy="332371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400" b="0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Должность 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294A0C4A-05BC-4F0C-8BD8-830EF6B65B2C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540500" y="5099685"/>
            <a:ext cx="4328160" cy="332371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400" b="0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Город. Дата. 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4CFB664E-97D9-44C6-AC7B-5C5D3378F8AA}"/>
              </a:ext>
            </a:extLst>
          </p:cNvPr>
          <p:cNvCxnSpPr/>
          <p:nvPr userDrawn="1"/>
        </p:nvCxnSpPr>
        <p:spPr>
          <a:xfrm>
            <a:off x="6540500" y="3956050"/>
            <a:ext cx="4470400" cy="0"/>
          </a:xfrm>
          <a:prstGeom prst="line">
            <a:avLst/>
          </a:prstGeom>
          <a:ln w="12700">
            <a:solidFill>
              <a:srgbClr val="87BE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6C54B251-6F77-49CB-8598-B6CEB3338741}"/>
              </a:ext>
            </a:extLst>
          </p:cNvPr>
          <p:cNvCxnSpPr/>
          <p:nvPr userDrawn="1"/>
        </p:nvCxnSpPr>
        <p:spPr>
          <a:xfrm>
            <a:off x="6540500" y="4953000"/>
            <a:ext cx="4470400" cy="0"/>
          </a:xfrm>
          <a:prstGeom prst="line">
            <a:avLst/>
          </a:prstGeom>
          <a:ln w="12700">
            <a:solidFill>
              <a:srgbClr val="87BE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614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3840">
          <p15:clr>
            <a:srgbClr val="FBAE40"/>
          </p15:clr>
        </p15:guide>
        <p15:guide id="3" pos="3940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6A7022-AE4B-4635-89FA-4181A19F5C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48401" y="1104899"/>
            <a:ext cx="5322954" cy="47752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небо, строительство, на открытом воздухе, имущест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39DC940-1601-49AB-A90E-244D08E20A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6559" y="3165900"/>
            <a:ext cx="5322954" cy="1832819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EA81F250-90B1-4218-9294-2B229EECAB1C}"/>
              </a:ext>
            </a:extLst>
          </p:cNvPr>
          <p:cNvGrpSpPr/>
          <p:nvPr userDrawn="1"/>
        </p:nvGrpSpPr>
        <p:grpSpPr>
          <a:xfrm>
            <a:off x="710847" y="1333500"/>
            <a:ext cx="4604103" cy="2222637"/>
            <a:chOff x="710847" y="1333500"/>
            <a:chExt cx="4604103" cy="222263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B67D32AE-31BF-45DB-BC56-D259F1DBB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986393" y="1788132"/>
              <a:ext cx="2328557" cy="134842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C05C7F44-6924-437E-963E-25076B83F0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/>
          </p:blipFill>
          <p:spPr>
            <a:xfrm>
              <a:off x="710847" y="1333500"/>
              <a:ext cx="2222637" cy="2222637"/>
            </a:xfrm>
            <a:prstGeom prst="rect">
              <a:avLst/>
            </a:prstGeom>
          </p:spPr>
        </p:pic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A2AC8306-FA67-464A-A1DB-BD511E8C229E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6540500" y="4128135"/>
            <a:ext cx="4328160" cy="332371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Автор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DB3D6B7-2036-42F7-83E5-91CF1B608A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540500" y="1380814"/>
            <a:ext cx="4328160" cy="237413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>
                <a:effectLst/>
              </a:rPr>
              <a:t>Заголовок презентации.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Кегль подбирается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зависимости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от объема символов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названии.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C4E3395C-9E79-4ED1-80DA-CE322E20A203}"/>
              </a:ext>
            </a:extLst>
          </p:cNvPr>
          <p:cNvSpPr>
            <a:spLocks noGrp="1"/>
          </p:cNvSpPr>
          <p:nvPr userDrawn="1">
            <p:ph type="body" idx="10" hasCustomPrompt="1"/>
          </p:nvPr>
        </p:nvSpPr>
        <p:spPr>
          <a:xfrm>
            <a:off x="6540500" y="4451985"/>
            <a:ext cx="4328160" cy="332371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4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Должность 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294A0C4A-05BC-4F0C-8BD8-830EF6B65B2C}"/>
              </a:ext>
            </a:extLst>
          </p:cNvPr>
          <p:cNvSpPr>
            <a:spLocks noGrp="1"/>
          </p:cNvSpPr>
          <p:nvPr userDrawn="1">
            <p:ph type="body" idx="11" hasCustomPrompt="1"/>
          </p:nvPr>
        </p:nvSpPr>
        <p:spPr>
          <a:xfrm>
            <a:off x="6540500" y="5099685"/>
            <a:ext cx="4328160" cy="332371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4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Город. Дата. 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4CFB664E-97D9-44C6-AC7B-5C5D3378F8AA}"/>
              </a:ext>
            </a:extLst>
          </p:cNvPr>
          <p:cNvCxnSpPr/>
          <p:nvPr userDrawn="1"/>
        </p:nvCxnSpPr>
        <p:spPr>
          <a:xfrm>
            <a:off x="6540500" y="3956050"/>
            <a:ext cx="4470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6C54B251-6F77-49CB-8598-B6CEB3338741}"/>
              </a:ext>
            </a:extLst>
          </p:cNvPr>
          <p:cNvCxnSpPr/>
          <p:nvPr userDrawn="1"/>
        </p:nvCxnSpPr>
        <p:spPr>
          <a:xfrm>
            <a:off x="6540500" y="4953000"/>
            <a:ext cx="4470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407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3840">
          <p15:clr>
            <a:srgbClr val="FBAE40"/>
          </p15:clr>
        </p15:guide>
        <p15:guide id="3" pos="3940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288FBF6F-BFD3-43C8-BD42-887730E4DC9D}"/>
              </a:ext>
            </a:extLst>
          </p:cNvPr>
          <p:cNvGrpSpPr/>
          <p:nvPr userDrawn="1"/>
        </p:nvGrpSpPr>
        <p:grpSpPr>
          <a:xfrm>
            <a:off x="582085" y="638158"/>
            <a:ext cx="4967764" cy="1404002"/>
            <a:chOff x="281305" y="155894"/>
            <a:chExt cx="4019550" cy="113601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FF78C8A8-6C33-4E44-95BF-609C673DA2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367155" y="495301"/>
              <a:ext cx="2933700" cy="4572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B25970B7-B344-4CF0-A09A-D9AED3303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81305" y="155894"/>
              <a:ext cx="1136015" cy="1136015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7C82A19-C2AF-4193-8BF6-002DE15EC2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70121" y="2407920"/>
            <a:ext cx="5322954" cy="34721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5655A25-0E67-4C9F-B813-42F5DECCFB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8925" y="2407920"/>
            <a:ext cx="5322954" cy="3472180"/>
          </a:xfrm>
          <a:prstGeom prst="rect">
            <a:avLst/>
          </a:prstGeom>
        </p:spPr>
      </p:pic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xmlns="" id="{0F717457-3AE3-489B-856C-9AB84BCDD6F4}"/>
              </a:ext>
            </a:extLst>
          </p:cNvPr>
          <p:cNvSpPr txBox="1">
            <a:spLocks/>
          </p:cNvSpPr>
          <p:nvPr userDrawn="1"/>
        </p:nvSpPr>
        <p:spPr>
          <a:xfrm>
            <a:off x="11287813" y="501478"/>
            <a:ext cx="496200" cy="12347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sz="800" b="1" i="0" smtClean="0">
                <a:solidFill>
                  <a:srgbClr val="00659B"/>
                </a:solidFill>
                <a:latin typeface="+mj-lt"/>
              </a:rPr>
              <a:pPr/>
              <a:t>‹#›</a:t>
            </a:fld>
            <a:endParaRPr lang="en-US" b="1" i="0" dirty="0">
              <a:solidFill>
                <a:srgbClr val="00659B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38B34C5A-CF55-4DB3-9257-8875D2FB11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9019" y="2902522"/>
            <a:ext cx="4648395" cy="273989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Заголовок презентации. </a:t>
            </a:r>
            <a:br>
              <a:rPr lang="ru-RU" dirty="0"/>
            </a:br>
            <a:r>
              <a:rPr lang="ru-RU" dirty="0"/>
              <a:t>Кегль подбирается </a:t>
            </a:r>
            <a:br>
              <a:rPr lang="ru-RU" dirty="0"/>
            </a:br>
            <a:r>
              <a:rPr lang="ru-RU" dirty="0"/>
              <a:t>в зависимости </a:t>
            </a:r>
            <a:br>
              <a:rPr lang="ru-RU" dirty="0"/>
            </a:br>
            <a:r>
              <a:rPr lang="ru-RU" dirty="0"/>
              <a:t>от объема символов </a:t>
            </a:r>
            <a:br>
              <a:rPr lang="ru-RU" dirty="0"/>
            </a:br>
            <a:r>
              <a:rPr lang="ru-RU" dirty="0"/>
              <a:t>в названии.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AE9A998C-9F31-4739-A4B1-89552B7DE6D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40499" y="2902522"/>
            <a:ext cx="4602481" cy="258473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Раздел презентации. </a:t>
            </a:r>
            <a:br>
              <a:rPr lang="ru-RU" dirty="0"/>
            </a:br>
            <a:r>
              <a:rPr lang="ru-RU" dirty="0"/>
              <a:t>Кегль подбирается </a:t>
            </a:r>
            <a:br>
              <a:rPr lang="ru-RU" dirty="0"/>
            </a:br>
            <a:r>
              <a:rPr lang="ru-RU" dirty="0"/>
              <a:t>в зависимости </a:t>
            </a:r>
            <a:br>
              <a:rPr lang="ru-RU" dirty="0"/>
            </a:br>
            <a:r>
              <a:rPr lang="ru-RU" dirty="0"/>
              <a:t>от объема символов </a:t>
            </a:r>
            <a:br>
              <a:rPr lang="ru-RU" dirty="0"/>
            </a:br>
            <a:r>
              <a:rPr lang="ru-RU" dirty="0"/>
              <a:t>в названии.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8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3840">
          <p15:clr>
            <a:srgbClr val="FBAE40"/>
          </p15:clr>
        </p15:guide>
        <p15:guide id="3" pos="3940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288FBF6F-BFD3-43C8-BD42-887730E4DC9D}"/>
              </a:ext>
            </a:extLst>
          </p:cNvPr>
          <p:cNvGrpSpPr/>
          <p:nvPr userDrawn="1"/>
        </p:nvGrpSpPr>
        <p:grpSpPr>
          <a:xfrm>
            <a:off x="582085" y="638158"/>
            <a:ext cx="4967764" cy="1404002"/>
            <a:chOff x="281305" y="155894"/>
            <a:chExt cx="4019550" cy="113601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FF78C8A8-6C33-4E44-95BF-609C673DA2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367155" y="495301"/>
              <a:ext cx="2933700" cy="4572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B25970B7-B344-4CF0-A09A-D9AED3303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81305" y="155894"/>
              <a:ext cx="1136015" cy="1136015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7C82A19-C2AF-4193-8BF6-002DE15EC2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70121" y="2407920"/>
            <a:ext cx="5322954" cy="34721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5655A25-0E67-4C9F-B813-42F5DECCFB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8925" y="2407920"/>
            <a:ext cx="5322954" cy="3472180"/>
          </a:xfrm>
          <a:prstGeom prst="rect">
            <a:avLst/>
          </a:prstGeom>
        </p:spPr>
      </p:pic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xmlns="" id="{71D5E1F0-1427-438B-9769-99E231827350}"/>
              </a:ext>
            </a:extLst>
          </p:cNvPr>
          <p:cNvSpPr txBox="1">
            <a:spLocks/>
          </p:cNvSpPr>
          <p:nvPr userDrawn="1"/>
        </p:nvSpPr>
        <p:spPr>
          <a:xfrm>
            <a:off x="11287813" y="501478"/>
            <a:ext cx="496200" cy="12347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sz="800" b="1" i="0" smtClean="0">
                <a:solidFill>
                  <a:srgbClr val="00659B"/>
                </a:solidFill>
                <a:latin typeface="+mj-lt"/>
              </a:rPr>
              <a:pPr/>
              <a:t>‹#›</a:t>
            </a:fld>
            <a:endParaRPr lang="en-US" b="1" i="0" dirty="0">
              <a:solidFill>
                <a:srgbClr val="00659B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CBF6890-D97B-4C72-BA51-0DE07092C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9019" y="2902522"/>
            <a:ext cx="4648395" cy="273989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Заголовок презентации. </a:t>
            </a:r>
            <a:br>
              <a:rPr lang="ru-RU" dirty="0"/>
            </a:br>
            <a:r>
              <a:rPr lang="ru-RU" dirty="0"/>
              <a:t>Кегль подбирается </a:t>
            </a:r>
            <a:br>
              <a:rPr lang="ru-RU" dirty="0"/>
            </a:br>
            <a:r>
              <a:rPr lang="ru-RU" dirty="0"/>
              <a:t>в зависимости </a:t>
            </a:r>
            <a:br>
              <a:rPr lang="ru-RU" dirty="0"/>
            </a:br>
            <a:r>
              <a:rPr lang="ru-RU" dirty="0"/>
              <a:t>от объема символов </a:t>
            </a:r>
            <a:br>
              <a:rPr lang="ru-RU" dirty="0"/>
            </a:br>
            <a:r>
              <a:rPr lang="ru-RU" dirty="0"/>
              <a:t>в названии.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5DFA17D4-DE70-4131-A620-B8E4B67EA93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40499" y="2902522"/>
            <a:ext cx="4602481" cy="258473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Раздел презентации. </a:t>
            </a:r>
            <a:br>
              <a:rPr lang="ru-RU" dirty="0"/>
            </a:br>
            <a:r>
              <a:rPr lang="ru-RU" dirty="0"/>
              <a:t>Кегль подбирается </a:t>
            </a:r>
            <a:br>
              <a:rPr lang="ru-RU" dirty="0"/>
            </a:br>
            <a:r>
              <a:rPr lang="ru-RU" dirty="0"/>
              <a:t>в зависимости </a:t>
            </a:r>
            <a:br>
              <a:rPr lang="ru-RU" dirty="0"/>
            </a:br>
            <a:r>
              <a:rPr lang="ru-RU" dirty="0"/>
              <a:t>от объема символов </a:t>
            </a:r>
            <a:br>
              <a:rPr lang="ru-RU" dirty="0"/>
            </a:br>
            <a:r>
              <a:rPr lang="ru-RU" dirty="0"/>
              <a:t>в названии.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15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  <p15:guide id="2" pos="3840">
          <p15:clr>
            <a:srgbClr val="FBAE40"/>
          </p15:clr>
        </p15:guide>
        <p15:guide id="3" pos="3940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блан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xmlns="" id="{2421F951-D52D-40BC-BB11-3DBFFDB3D94E}"/>
              </a:ext>
            </a:extLst>
          </p:cNvPr>
          <p:cNvSpPr txBox="1">
            <a:spLocks/>
          </p:cNvSpPr>
          <p:nvPr userDrawn="1"/>
        </p:nvSpPr>
        <p:spPr>
          <a:xfrm>
            <a:off x="11287813" y="501478"/>
            <a:ext cx="496200" cy="12347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sz="800" b="1" i="0" smtClean="0">
                <a:solidFill>
                  <a:srgbClr val="00659B"/>
                </a:solidFill>
                <a:latin typeface="+mj-lt"/>
              </a:rPr>
              <a:pPr/>
              <a:t>‹#›</a:t>
            </a:fld>
            <a:endParaRPr lang="en-US" b="1" i="0" dirty="0">
              <a:solidFill>
                <a:srgbClr val="00659B"/>
              </a:solidFill>
              <a:latin typeface="+mj-lt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80F9D4AE-34DF-420F-AFC0-AEDF18E44F7E}"/>
              </a:ext>
            </a:extLst>
          </p:cNvPr>
          <p:cNvGrpSpPr/>
          <p:nvPr userDrawn="1"/>
        </p:nvGrpSpPr>
        <p:grpSpPr>
          <a:xfrm>
            <a:off x="216325" y="186038"/>
            <a:ext cx="2669115" cy="754352"/>
            <a:chOff x="281305" y="155894"/>
            <a:chExt cx="4019550" cy="113601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E356EB88-9F9E-435A-93E3-24AA5755C4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367155" y="495301"/>
              <a:ext cx="2933700" cy="4572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CBF13541-2A7E-4D32-A9F4-B8FDD7A784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81305" y="155894"/>
              <a:ext cx="1136015" cy="11360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079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раниц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4680" y="2296160"/>
            <a:ext cx="6837680" cy="397256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200" b="0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Вставьте текст сюда</a:t>
            </a:r>
            <a:endParaRPr lang="en-GB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7DA77-0C91-1220-8B85-F9BB484BE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679" y="1278660"/>
            <a:ext cx="6837680" cy="7020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659B"/>
                </a:solidFill>
                <a:latin typeface="+mj-lt"/>
              </a:defRPr>
            </a:lvl1pPr>
          </a:lstStyle>
          <a:p>
            <a:r>
              <a:rPr lang="ru-RU" dirty="0">
                <a:effectLst/>
              </a:rPr>
              <a:t>Копирование заголовка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одну или две строки</a:t>
            </a:r>
            <a:endParaRPr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xmlns="" id="{AF8D120F-665C-442A-AA05-952273B27A95}"/>
              </a:ext>
            </a:extLst>
          </p:cNvPr>
          <p:cNvSpPr txBox="1">
            <a:spLocks/>
          </p:cNvSpPr>
          <p:nvPr userDrawn="1"/>
        </p:nvSpPr>
        <p:spPr>
          <a:xfrm>
            <a:off x="11287813" y="501478"/>
            <a:ext cx="496200" cy="12347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sz="800" b="1" i="0" smtClean="0">
                <a:solidFill>
                  <a:srgbClr val="00659B"/>
                </a:solidFill>
                <a:latin typeface="+mj-lt"/>
              </a:rPr>
              <a:pPr/>
              <a:t>‹#›</a:t>
            </a:fld>
            <a:endParaRPr lang="en-US" b="1" i="0" dirty="0">
              <a:solidFill>
                <a:srgbClr val="00659B"/>
              </a:solidFill>
              <a:latin typeface="+mj-lt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947EFF1D-4546-47E9-9D8C-ED09BDCC5217}"/>
              </a:ext>
            </a:extLst>
          </p:cNvPr>
          <p:cNvGrpSpPr/>
          <p:nvPr userDrawn="1"/>
        </p:nvGrpSpPr>
        <p:grpSpPr>
          <a:xfrm>
            <a:off x="216325" y="186038"/>
            <a:ext cx="2669115" cy="754352"/>
            <a:chOff x="281305" y="155894"/>
            <a:chExt cx="4019550" cy="113601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65F23DA1-10A3-419D-9229-B100BA688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367155" y="495301"/>
              <a:ext cx="2933700" cy="4572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B3BFDF9E-61E4-4F76-B067-E0B95CDB6D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81305" y="155894"/>
              <a:ext cx="1136015" cy="1136015"/>
            </a:xfrm>
            <a:prstGeom prst="rect">
              <a:avLst/>
            </a:prstGeom>
          </p:spPr>
        </p:pic>
      </p:grp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xmlns="" id="{32F94763-19DB-47F9-B2B6-7BFAC497B86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828280" y="1278660"/>
            <a:ext cx="3749040" cy="239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659B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7A0BD0A2-CB6F-4C40-ADDE-DC1120E57A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828280" y="3869460"/>
            <a:ext cx="3749040" cy="239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659B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943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раниц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4680" y="2296160"/>
            <a:ext cx="6837680" cy="397256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200" b="0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Вставьте текст сюда</a:t>
            </a:r>
            <a:endParaRPr lang="en-GB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7DA77-0C91-1220-8B85-F9BB484BE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679" y="1278660"/>
            <a:ext cx="6837680" cy="7020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659B"/>
                </a:solidFill>
                <a:latin typeface="+mj-lt"/>
              </a:defRPr>
            </a:lvl1pPr>
          </a:lstStyle>
          <a:p>
            <a:r>
              <a:rPr lang="ru-RU" dirty="0">
                <a:effectLst/>
              </a:rPr>
              <a:t>Копирование заголовка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в одну или две строки</a:t>
            </a:r>
            <a:endParaRPr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xmlns="" id="{AF8D120F-665C-442A-AA05-952273B27A95}"/>
              </a:ext>
            </a:extLst>
          </p:cNvPr>
          <p:cNvSpPr txBox="1">
            <a:spLocks/>
          </p:cNvSpPr>
          <p:nvPr userDrawn="1"/>
        </p:nvSpPr>
        <p:spPr>
          <a:xfrm>
            <a:off x="11287813" y="501478"/>
            <a:ext cx="496200" cy="12347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sz="800" b="1" i="0" smtClean="0">
                <a:solidFill>
                  <a:srgbClr val="00659B"/>
                </a:solidFill>
                <a:latin typeface="+mj-lt"/>
              </a:rPr>
              <a:pPr/>
              <a:t>‹#›</a:t>
            </a:fld>
            <a:endParaRPr lang="en-US" b="1" i="0" dirty="0">
              <a:solidFill>
                <a:srgbClr val="00659B"/>
              </a:solidFill>
              <a:latin typeface="+mj-lt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947EFF1D-4546-47E9-9D8C-ED09BDCC5217}"/>
              </a:ext>
            </a:extLst>
          </p:cNvPr>
          <p:cNvGrpSpPr/>
          <p:nvPr userDrawn="1"/>
        </p:nvGrpSpPr>
        <p:grpSpPr>
          <a:xfrm>
            <a:off x="216325" y="186038"/>
            <a:ext cx="2669115" cy="754352"/>
            <a:chOff x="281305" y="155894"/>
            <a:chExt cx="4019550" cy="113601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65F23DA1-10A3-419D-9229-B100BA688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367155" y="495301"/>
              <a:ext cx="2933700" cy="4572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B3BFDF9E-61E4-4F76-B067-E0B95CDB6D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81305" y="155894"/>
              <a:ext cx="1136015" cy="1136015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94FC0A6-1504-47E4-BEDF-BF00011A92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48320" y="2296160"/>
            <a:ext cx="3428999" cy="39725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E3C311-F7F3-4819-BE65-F44F9C5CABE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867015" y="2040255"/>
            <a:ext cx="987425" cy="88483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87C8F933-4D43-4FAD-BCAB-71A0AD7D18C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496300" y="2925090"/>
            <a:ext cx="2870199" cy="279400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100000"/>
              </a:lnSpc>
              <a:spcBef>
                <a:spcPts val="0"/>
              </a:spcBef>
              <a:buNone/>
              <a:defRPr sz="1400" b="1" i="1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Цитата — это точное повторение высказывания с указанием автора или дословная выдержка отрывка текста. Выясним, что такое цитата в литературе, если сначала обратимся к происхождению этого термина. Позднелатинское слово </a:t>
            </a:r>
            <a:r>
              <a:rPr lang="ru-RU" dirty="0" err="1"/>
              <a:t>citatio</a:t>
            </a:r>
            <a:r>
              <a:rPr lang="ru-RU" dirty="0"/>
              <a:t> восходит к латинскому </a:t>
            </a:r>
            <a:r>
              <a:rPr lang="ru-RU" dirty="0" err="1"/>
              <a:t>cito</a:t>
            </a:r>
            <a:r>
              <a:rPr lang="ru-RU" dirty="0"/>
              <a:t>, что буквально значит «привожу в движение», «призываю».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708556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траницы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39640" y="1278660"/>
            <a:ext cx="6837680" cy="4990060"/>
          </a:xfrm>
          <a:prstGeom prst="rect">
            <a:avLst/>
          </a:prstGeom>
        </p:spPr>
        <p:txBody>
          <a:bodyPr anchor="t" anchorCtr="0"/>
          <a:lstStyle>
            <a:lvl1pPr marL="0" indent="0" hangingPunct="1">
              <a:lnSpc>
                <a:spcPct val="90000"/>
              </a:lnSpc>
              <a:spcBef>
                <a:spcPts val="0"/>
              </a:spcBef>
              <a:buNone/>
              <a:defRPr sz="1200" b="0" baseline="0">
                <a:solidFill>
                  <a:srgbClr val="0065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 dirty="0"/>
              <a:t>Вставьте текст сюда</a:t>
            </a:r>
            <a:endParaRPr lang="en-GB" b="0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xmlns="" id="{AF8D120F-665C-442A-AA05-952273B27A95}"/>
              </a:ext>
            </a:extLst>
          </p:cNvPr>
          <p:cNvSpPr txBox="1">
            <a:spLocks/>
          </p:cNvSpPr>
          <p:nvPr userDrawn="1"/>
        </p:nvSpPr>
        <p:spPr>
          <a:xfrm>
            <a:off x="11287813" y="501478"/>
            <a:ext cx="496200" cy="12347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89E70-B6ED-2A47-AB37-6715CFA03142}" type="slidenum">
              <a:rPr lang="en-US" sz="800" b="1" i="0" smtClean="0">
                <a:solidFill>
                  <a:srgbClr val="00659B"/>
                </a:solidFill>
                <a:latin typeface="+mj-lt"/>
              </a:rPr>
              <a:pPr/>
              <a:t>‹#›</a:t>
            </a:fld>
            <a:endParaRPr lang="en-US" b="1" i="0" dirty="0">
              <a:solidFill>
                <a:srgbClr val="00659B"/>
              </a:solidFill>
              <a:latin typeface="+mj-lt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947EFF1D-4546-47E9-9D8C-ED09BDCC5217}"/>
              </a:ext>
            </a:extLst>
          </p:cNvPr>
          <p:cNvGrpSpPr/>
          <p:nvPr userDrawn="1"/>
        </p:nvGrpSpPr>
        <p:grpSpPr>
          <a:xfrm>
            <a:off x="216325" y="186038"/>
            <a:ext cx="2669115" cy="754352"/>
            <a:chOff x="281305" y="155894"/>
            <a:chExt cx="4019550" cy="113601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65F23DA1-10A3-419D-9229-B100BA688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367155" y="495301"/>
              <a:ext cx="2933700" cy="4572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B3BFDF9E-61E4-4F76-B067-E0B95CDB6D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81305" y="155894"/>
              <a:ext cx="1136015" cy="1136015"/>
            </a:xfrm>
            <a:prstGeom prst="rect">
              <a:avLst/>
            </a:prstGeom>
          </p:spPr>
        </p:pic>
      </p:grp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xmlns="" id="{32F94763-19DB-47F9-B2B6-7BFAC497B86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4680" y="1278660"/>
            <a:ext cx="3749040" cy="239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659B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7A0BD0A2-CB6F-4C40-ADDE-DC1120E57A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4680" y="3869460"/>
            <a:ext cx="3749040" cy="239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659B"/>
                </a:solidFill>
              </a:defRPr>
            </a:lvl1pPr>
          </a:lstStyle>
          <a:p>
            <a:pPr lvl="0"/>
            <a:r>
              <a:rPr lang="ru-RU" dirty="0">
                <a:effectLst/>
              </a:rPr>
              <a:t>Вставьте изображение сюда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360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90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36" r:id="rId2"/>
    <p:sldLayoutId id="2147483735" r:id="rId3"/>
    <p:sldLayoutId id="2147483720" r:id="rId4"/>
    <p:sldLayoutId id="2147483737" r:id="rId5"/>
    <p:sldLayoutId id="2147483676" r:id="rId6"/>
    <p:sldLayoutId id="2147483677" r:id="rId7"/>
    <p:sldLayoutId id="2147483734" r:id="rId8"/>
    <p:sldLayoutId id="2147483730" r:id="rId9"/>
    <p:sldLayoutId id="2147483732" r:id="rId10"/>
    <p:sldLayoutId id="2147483733" r:id="rId11"/>
    <p:sldLayoutId id="2147483731" r:id="rId12"/>
    <p:sldLayoutId id="2147483729" r:id="rId13"/>
    <p:sldLayoutId id="2147483740" r:id="rId14"/>
    <p:sldLayoutId id="2147483738" r:id="rId15"/>
    <p:sldLayoutId id="2147483739" r:id="rId16"/>
    <p:sldLayoutId id="2147483741" r:id="rId17"/>
    <p:sldLayoutId id="2147483742" r:id="rId18"/>
    <p:sldLayoutId id="2147483743" r:id="rId1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none" baseline="0">
          <a:solidFill>
            <a:schemeClr val="tx1"/>
          </a:solidFill>
          <a:latin typeface="HelveticaNeueLT Std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8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1" i="0" kern="1200">
          <a:solidFill>
            <a:schemeClr val="accent1"/>
          </a:solidFill>
          <a:latin typeface="HelveticaNeueLT Std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8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1800" b="1" i="0" kern="1200">
          <a:solidFill>
            <a:schemeClr val="tx2"/>
          </a:solidFill>
          <a:latin typeface="HelveticaNeueLT Std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8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HelveticaNeueLT Std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8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HelveticaNeueLT Std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80000"/>
        </a:lnSpc>
        <a:spcBef>
          <a:spcPts val="11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HelveticaNeueLT Std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4133" userDrawn="1">
          <p15:clr>
            <a:srgbClr val="F26B43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083" userDrawn="1">
          <p15:clr>
            <a:srgbClr val="F26B43"/>
          </p15:clr>
        </p15:guide>
        <p15:guide id="9" pos="279" userDrawn="1">
          <p15:clr>
            <a:srgbClr val="F26B43"/>
          </p15:clr>
        </p15:guide>
        <p15:guide id="10" orient="horz" pos="323" userDrawn="1">
          <p15:clr>
            <a:srgbClr val="F26B43"/>
          </p15:clr>
        </p15:guide>
        <p15:guide id="11" orient="horz" pos="1230" userDrawn="1">
          <p15:clr>
            <a:srgbClr val="F26B43"/>
          </p15:clr>
        </p15:guide>
        <p15:guide id="12" pos="3840" userDrawn="1">
          <p15:clr>
            <a:srgbClr val="F26B43"/>
          </p15:clr>
        </p15:guide>
        <p15:guide id="13" pos="3704" userDrawn="1">
          <p15:clr>
            <a:srgbClr val="F26B43"/>
          </p15:clr>
        </p15:guide>
        <p15:guide id="14" pos="36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2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2E03F48-2C27-48DF-8ED2-D0BA93E18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Кряжев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Дмитрий Александрович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9B1E5C0F-1C4C-41BD-84FA-5B3CE4EF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/>
            </a:r>
            <a:br>
              <a:rPr lang="ru-RU" b="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lang="ru-RU" b="0" dirty="0" err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Цифровизация</a:t>
            </a:r>
            <a:r>
              <a:rPr lang="ru-RU" b="0" dirty="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и применение технологий искусственного интеллекта как драйвер развития ВУЗа                 </a:t>
            </a:r>
            <a:endParaRPr lang="ru-RU" sz="2000" b="0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9DC44F38-85C4-4C4F-A3E2-DC3AD486B62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Проректор по учебной работе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EE06877E-6076-4DFE-9180-8FEBE1A1A32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Оренбург, 2026</a:t>
            </a:r>
          </a:p>
        </p:txBody>
      </p:sp>
    </p:spTree>
    <p:extLst>
      <p:ext uri="{BB962C8B-B14F-4D97-AF65-F5344CB8AC3E}">
        <p14:creationId xmlns:p14="http://schemas.microsoft.com/office/powerpoint/2010/main" val="2829076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041650" y="384175"/>
            <a:ext cx="8577263" cy="703263"/>
          </a:xfrm>
        </p:spPr>
        <p:txBody>
          <a:bodyPr/>
          <a:lstStyle/>
          <a:p>
            <a:pPr algn="ctr" fontAlgn="ctr"/>
            <a:r>
              <a:rPr lang="ru-RU" sz="3600" dirty="0" smtClean="0">
                <a:solidFill>
                  <a:srgbClr val="002060"/>
                </a:solidFill>
                <a:cs typeface="Times New Roman" pitchFamily="18" charset="0"/>
              </a:rPr>
              <a:t>ВНУТРЕННИЕ ВЫЗОВЫ</a:t>
            </a:r>
            <a:endParaRPr lang="ru-RU" sz="36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7012950"/>
              </p:ext>
            </p:extLst>
          </p:nvPr>
        </p:nvGraphicFramePr>
        <p:xfrm>
          <a:off x="600718" y="1468582"/>
          <a:ext cx="11018195" cy="147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3818" y="3119371"/>
            <a:ext cx="7516523" cy="313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72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93990" y="476250"/>
            <a:ext cx="3238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219854" y="419100"/>
            <a:ext cx="8677074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Цифровые решения: образовательные модули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9525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6" name="Shape 4"/>
          <p:cNvSpPr/>
          <p:nvPr/>
        </p:nvSpPr>
        <p:spPr>
          <a:xfrm>
            <a:off x="400050" y="1181100"/>
            <a:ext cx="5600700" cy="1524000"/>
          </a:xfrm>
          <a:custGeom>
            <a:avLst/>
            <a:gdLst/>
            <a:ahLst/>
            <a:cxnLst/>
            <a:rect l="l" t="t" r="r" b="b"/>
            <a:pathLst>
              <a:path w="5600700" h="1524000">
                <a:moveTo>
                  <a:pt x="38100" y="0"/>
                </a:moveTo>
                <a:lnTo>
                  <a:pt x="5486400" y="0"/>
                </a:lnTo>
                <a:cubicBezTo>
                  <a:pt x="5549484" y="0"/>
                  <a:pt x="5600700" y="51216"/>
                  <a:pt x="5600700" y="114300"/>
                </a:cubicBezTo>
                <a:lnTo>
                  <a:pt x="5600700" y="1409700"/>
                </a:lnTo>
                <a:cubicBezTo>
                  <a:pt x="5600700" y="1472784"/>
                  <a:pt x="5549484" y="1524000"/>
                  <a:pt x="5486400" y="1524000"/>
                </a:cubicBezTo>
                <a:lnTo>
                  <a:pt x="38100" y="1524000"/>
                </a:lnTo>
                <a:cubicBezTo>
                  <a:pt x="17072" y="1524000"/>
                  <a:pt x="0" y="1506928"/>
                  <a:pt x="0" y="1485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400050" y="1181100"/>
            <a:ext cx="38100" cy="1524000"/>
          </a:xfrm>
          <a:custGeom>
            <a:avLst/>
            <a:gdLst/>
            <a:ahLst/>
            <a:cxnLst/>
            <a:rect l="l" t="t" r="r" b="b"/>
            <a:pathLst>
              <a:path w="38100" h="1524000">
                <a:moveTo>
                  <a:pt x="38100" y="0"/>
                </a:moveTo>
                <a:lnTo>
                  <a:pt x="38100" y="0"/>
                </a:lnTo>
                <a:lnTo>
                  <a:pt x="38100" y="1524000"/>
                </a:lnTo>
                <a:lnTo>
                  <a:pt x="38100" y="1524000"/>
                </a:lnTo>
                <a:cubicBezTo>
                  <a:pt x="17072" y="1524000"/>
                  <a:pt x="0" y="1506928"/>
                  <a:pt x="0" y="1485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8" name="Shape 6"/>
          <p:cNvSpPr/>
          <p:nvPr/>
        </p:nvSpPr>
        <p:spPr>
          <a:xfrm>
            <a:off x="609600" y="137160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9" name="Shape 7"/>
          <p:cNvSpPr/>
          <p:nvPr/>
        </p:nvSpPr>
        <p:spPr>
          <a:xfrm>
            <a:off x="733425" y="1524000"/>
            <a:ext cx="285750" cy="228600"/>
          </a:xfrm>
          <a:custGeom>
            <a:avLst/>
            <a:gdLst/>
            <a:ahLst/>
            <a:cxnLst/>
            <a:rect l="l" t="t" r="r" b="b"/>
            <a:pathLst>
              <a:path w="285750" h="228600">
                <a:moveTo>
                  <a:pt x="57150" y="42863"/>
                </a:moveTo>
                <a:cubicBezTo>
                  <a:pt x="57150" y="27102"/>
                  <a:pt x="69964" y="14288"/>
                  <a:pt x="85725" y="14288"/>
                </a:cubicBezTo>
                <a:lnTo>
                  <a:pt x="242888" y="14288"/>
                </a:lnTo>
                <a:cubicBezTo>
                  <a:pt x="258648" y="14288"/>
                  <a:pt x="271463" y="27102"/>
                  <a:pt x="271463" y="42863"/>
                </a:cubicBezTo>
                <a:lnTo>
                  <a:pt x="271463" y="150019"/>
                </a:lnTo>
                <a:lnTo>
                  <a:pt x="228600" y="150019"/>
                </a:lnTo>
                <a:lnTo>
                  <a:pt x="228600" y="142875"/>
                </a:lnTo>
                <a:cubicBezTo>
                  <a:pt x="228600" y="134972"/>
                  <a:pt x="222215" y="128588"/>
                  <a:pt x="214313" y="128588"/>
                </a:cubicBezTo>
                <a:lnTo>
                  <a:pt x="185738" y="128588"/>
                </a:lnTo>
                <a:cubicBezTo>
                  <a:pt x="177835" y="128588"/>
                  <a:pt x="171450" y="134972"/>
                  <a:pt x="171450" y="142875"/>
                </a:cubicBezTo>
                <a:lnTo>
                  <a:pt x="171450" y="150019"/>
                </a:lnTo>
                <a:lnTo>
                  <a:pt x="113809" y="150019"/>
                </a:lnTo>
                <a:cubicBezTo>
                  <a:pt x="118676" y="141625"/>
                  <a:pt x="121444" y="131847"/>
                  <a:pt x="121444" y="121444"/>
                </a:cubicBezTo>
                <a:cubicBezTo>
                  <a:pt x="121444" y="89877"/>
                  <a:pt x="95860" y="64294"/>
                  <a:pt x="64294" y="64294"/>
                </a:cubicBezTo>
                <a:cubicBezTo>
                  <a:pt x="61883" y="64294"/>
                  <a:pt x="59472" y="64428"/>
                  <a:pt x="57150" y="64740"/>
                </a:cubicBezTo>
                <a:lnTo>
                  <a:pt x="57150" y="42863"/>
                </a:lnTo>
                <a:close/>
                <a:moveTo>
                  <a:pt x="148679" y="200025"/>
                </a:moveTo>
                <a:cubicBezTo>
                  <a:pt x="146402" y="189220"/>
                  <a:pt x="141402" y="179442"/>
                  <a:pt x="134347" y="171450"/>
                </a:cubicBezTo>
                <a:lnTo>
                  <a:pt x="271463" y="171450"/>
                </a:lnTo>
                <a:cubicBezTo>
                  <a:pt x="271463" y="187211"/>
                  <a:pt x="258648" y="200025"/>
                  <a:pt x="242888" y="200025"/>
                </a:cubicBezTo>
                <a:lnTo>
                  <a:pt x="148679" y="200025"/>
                </a:lnTo>
                <a:close/>
                <a:moveTo>
                  <a:pt x="28575" y="121444"/>
                </a:moveTo>
                <a:cubicBezTo>
                  <a:pt x="28575" y="101730"/>
                  <a:pt x="44580" y="85725"/>
                  <a:pt x="64294" y="85725"/>
                </a:cubicBezTo>
                <a:cubicBezTo>
                  <a:pt x="84007" y="85725"/>
                  <a:pt x="100013" y="101730"/>
                  <a:pt x="100013" y="121444"/>
                </a:cubicBezTo>
                <a:cubicBezTo>
                  <a:pt x="100013" y="141157"/>
                  <a:pt x="84007" y="157163"/>
                  <a:pt x="64294" y="157163"/>
                </a:cubicBezTo>
                <a:cubicBezTo>
                  <a:pt x="44580" y="157163"/>
                  <a:pt x="28575" y="141157"/>
                  <a:pt x="28575" y="121444"/>
                </a:cubicBezTo>
                <a:close/>
                <a:moveTo>
                  <a:pt x="0" y="214313"/>
                </a:moveTo>
                <a:cubicBezTo>
                  <a:pt x="0" y="190649"/>
                  <a:pt x="19199" y="171450"/>
                  <a:pt x="42863" y="171450"/>
                </a:cubicBezTo>
                <a:lnTo>
                  <a:pt x="85725" y="171450"/>
                </a:lnTo>
                <a:cubicBezTo>
                  <a:pt x="109389" y="171450"/>
                  <a:pt x="128588" y="190649"/>
                  <a:pt x="128588" y="214313"/>
                </a:cubicBezTo>
                <a:cubicBezTo>
                  <a:pt x="128588" y="222215"/>
                  <a:pt x="122203" y="228600"/>
                  <a:pt x="114300" y="228600"/>
                </a:cubicBezTo>
                <a:lnTo>
                  <a:pt x="14288" y="228600"/>
                </a:lnTo>
                <a:cubicBezTo>
                  <a:pt x="6385" y="228600"/>
                  <a:pt x="0" y="222215"/>
                  <a:pt x="0" y="214313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0" name="Text 8"/>
          <p:cNvSpPr/>
          <p:nvPr/>
        </p:nvSpPr>
        <p:spPr>
          <a:xfrm>
            <a:off x="1295400" y="1409700"/>
            <a:ext cx="31718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Управление учебными центрами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295400" y="1676400"/>
            <a:ext cx="3152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2B6CB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Образовательные модули системы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609600" y="2019300"/>
            <a:ext cx="52768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Комплексное управление: </a:t>
            </a: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довузовское образование, ИПО, профессиональное обучение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400050" y="2857500"/>
            <a:ext cx="5600700" cy="1524000"/>
          </a:xfrm>
          <a:custGeom>
            <a:avLst/>
            <a:gdLst/>
            <a:ahLst/>
            <a:cxnLst/>
            <a:rect l="l" t="t" r="r" b="b"/>
            <a:pathLst>
              <a:path w="5600700" h="1524000">
                <a:moveTo>
                  <a:pt x="38100" y="0"/>
                </a:moveTo>
                <a:lnTo>
                  <a:pt x="5486400" y="0"/>
                </a:lnTo>
                <a:cubicBezTo>
                  <a:pt x="5549484" y="0"/>
                  <a:pt x="5600700" y="51216"/>
                  <a:pt x="5600700" y="114300"/>
                </a:cubicBezTo>
                <a:lnTo>
                  <a:pt x="5600700" y="1409700"/>
                </a:lnTo>
                <a:cubicBezTo>
                  <a:pt x="5600700" y="1472784"/>
                  <a:pt x="5549484" y="1524000"/>
                  <a:pt x="5486400" y="1524000"/>
                </a:cubicBezTo>
                <a:lnTo>
                  <a:pt x="38100" y="1524000"/>
                </a:lnTo>
                <a:cubicBezTo>
                  <a:pt x="17072" y="1524000"/>
                  <a:pt x="0" y="1506928"/>
                  <a:pt x="0" y="1485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400050" y="2857500"/>
            <a:ext cx="38100" cy="1524000"/>
          </a:xfrm>
          <a:custGeom>
            <a:avLst/>
            <a:gdLst/>
            <a:ahLst/>
            <a:cxnLst/>
            <a:rect l="l" t="t" r="r" b="b"/>
            <a:pathLst>
              <a:path w="38100" h="1524000">
                <a:moveTo>
                  <a:pt x="38100" y="0"/>
                </a:moveTo>
                <a:lnTo>
                  <a:pt x="38100" y="0"/>
                </a:lnTo>
                <a:lnTo>
                  <a:pt x="38100" y="1524000"/>
                </a:lnTo>
                <a:lnTo>
                  <a:pt x="38100" y="1524000"/>
                </a:lnTo>
                <a:cubicBezTo>
                  <a:pt x="17072" y="1524000"/>
                  <a:pt x="0" y="1506928"/>
                  <a:pt x="0" y="1485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15" name="Shape 13"/>
          <p:cNvSpPr/>
          <p:nvPr/>
        </p:nvSpPr>
        <p:spPr>
          <a:xfrm>
            <a:off x="609600" y="304800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16" name="Shape 14"/>
          <p:cNvSpPr/>
          <p:nvPr/>
        </p:nvSpPr>
        <p:spPr>
          <a:xfrm>
            <a:off x="747713" y="3200400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06799" y="-3572"/>
                </a:moveTo>
                <a:cubicBezTo>
                  <a:pt x="104076" y="-6340"/>
                  <a:pt x="100102" y="-7456"/>
                  <a:pt x="96351" y="-6429"/>
                </a:cubicBezTo>
                <a:cubicBezTo>
                  <a:pt x="92601" y="-5402"/>
                  <a:pt x="89699" y="-2500"/>
                  <a:pt x="88761" y="1250"/>
                </a:cubicBezTo>
                <a:lnTo>
                  <a:pt x="81930" y="28129"/>
                </a:lnTo>
                <a:cubicBezTo>
                  <a:pt x="81439" y="30093"/>
                  <a:pt x="79430" y="31254"/>
                  <a:pt x="77510" y="30673"/>
                </a:cubicBezTo>
                <a:lnTo>
                  <a:pt x="50810" y="23173"/>
                </a:lnTo>
                <a:cubicBezTo>
                  <a:pt x="47059" y="22101"/>
                  <a:pt x="43041" y="23173"/>
                  <a:pt x="40318" y="25896"/>
                </a:cubicBezTo>
                <a:cubicBezTo>
                  <a:pt x="37594" y="28620"/>
                  <a:pt x="36522" y="32638"/>
                  <a:pt x="37594" y="36388"/>
                </a:cubicBezTo>
                <a:lnTo>
                  <a:pt x="45140" y="63088"/>
                </a:lnTo>
                <a:cubicBezTo>
                  <a:pt x="45675" y="65008"/>
                  <a:pt x="44514" y="67017"/>
                  <a:pt x="42595" y="67508"/>
                </a:cubicBezTo>
                <a:lnTo>
                  <a:pt x="15672" y="74340"/>
                </a:lnTo>
                <a:cubicBezTo>
                  <a:pt x="11921" y="75277"/>
                  <a:pt x="8974" y="78224"/>
                  <a:pt x="7947" y="81975"/>
                </a:cubicBezTo>
                <a:cubicBezTo>
                  <a:pt x="6921" y="85725"/>
                  <a:pt x="8037" y="89699"/>
                  <a:pt x="10805" y="92422"/>
                </a:cubicBezTo>
                <a:lnTo>
                  <a:pt x="30673" y="111755"/>
                </a:lnTo>
                <a:cubicBezTo>
                  <a:pt x="32102" y="113139"/>
                  <a:pt x="32102" y="115461"/>
                  <a:pt x="30673" y="116890"/>
                </a:cubicBezTo>
                <a:lnTo>
                  <a:pt x="10850" y="136222"/>
                </a:lnTo>
                <a:cubicBezTo>
                  <a:pt x="8081" y="138946"/>
                  <a:pt x="6965" y="142920"/>
                  <a:pt x="7992" y="146670"/>
                </a:cubicBezTo>
                <a:cubicBezTo>
                  <a:pt x="9019" y="150421"/>
                  <a:pt x="11966" y="153323"/>
                  <a:pt x="15716" y="154305"/>
                </a:cubicBezTo>
                <a:lnTo>
                  <a:pt x="42595" y="161136"/>
                </a:lnTo>
                <a:cubicBezTo>
                  <a:pt x="44559" y="161627"/>
                  <a:pt x="45720" y="163637"/>
                  <a:pt x="45140" y="165556"/>
                </a:cubicBezTo>
                <a:lnTo>
                  <a:pt x="37594" y="192212"/>
                </a:lnTo>
                <a:cubicBezTo>
                  <a:pt x="36522" y="195962"/>
                  <a:pt x="37594" y="199980"/>
                  <a:pt x="40318" y="202704"/>
                </a:cubicBezTo>
                <a:cubicBezTo>
                  <a:pt x="43041" y="205427"/>
                  <a:pt x="47059" y="206499"/>
                  <a:pt x="50810" y="205427"/>
                </a:cubicBezTo>
                <a:lnTo>
                  <a:pt x="77510" y="197882"/>
                </a:lnTo>
                <a:cubicBezTo>
                  <a:pt x="79430" y="197346"/>
                  <a:pt x="81439" y="198507"/>
                  <a:pt x="81930" y="200427"/>
                </a:cubicBezTo>
                <a:lnTo>
                  <a:pt x="88761" y="227305"/>
                </a:lnTo>
                <a:cubicBezTo>
                  <a:pt x="89699" y="231056"/>
                  <a:pt x="92646" y="234002"/>
                  <a:pt x="96396" y="235029"/>
                </a:cubicBezTo>
                <a:cubicBezTo>
                  <a:pt x="100146" y="236056"/>
                  <a:pt x="104120" y="234940"/>
                  <a:pt x="106844" y="232172"/>
                </a:cubicBezTo>
                <a:lnTo>
                  <a:pt x="126176" y="212303"/>
                </a:lnTo>
                <a:cubicBezTo>
                  <a:pt x="127561" y="210875"/>
                  <a:pt x="129882" y="210875"/>
                  <a:pt x="131311" y="212303"/>
                </a:cubicBezTo>
                <a:lnTo>
                  <a:pt x="150599" y="232172"/>
                </a:lnTo>
                <a:cubicBezTo>
                  <a:pt x="153323" y="234940"/>
                  <a:pt x="157296" y="236056"/>
                  <a:pt x="161047" y="235029"/>
                </a:cubicBezTo>
                <a:cubicBezTo>
                  <a:pt x="164797" y="234002"/>
                  <a:pt x="167700" y="231056"/>
                  <a:pt x="168682" y="227305"/>
                </a:cubicBezTo>
                <a:lnTo>
                  <a:pt x="175513" y="200471"/>
                </a:lnTo>
                <a:cubicBezTo>
                  <a:pt x="176004" y="198507"/>
                  <a:pt x="178013" y="197346"/>
                  <a:pt x="179933" y="197927"/>
                </a:cubicBezTo>
                <a:lnTo>
                  <a:pt x="206633" y="205472"/>
                </a:lnTo>
                <a:cubicBezTo>
                  <a:pt x="210383" y="206544"/>
                  <a:pt x="214402" y="205472"/>
                  <a:pt x="217125" y="202749"/>
                </a:cubicBezTo>
                <a:cubicBezTo>
                  <a:pt x="219849" y="200025"/>
                  <a:pt x="220920" y="196007"/>
                  <a:pt x="219849" y="192256"/>
                </a:cubicBezTo>
                <a:lnTo>
                  <a:pt x="212303" y="165556"/>
                </a:lnTo>
                <a:cubicBezTo>
                  <a:pt x="211768" y="163637"/>
                  <a:pt x="212928" y="161627"/>
                  <a:pt x="214848" y="161136"/>
                </a:cubicBezTo>
                <a:lnTo>
                  <a:pt x="241727" y="154305"/>
                </a:lnTo>
                <a:cubicBezTo>
                  <a:pt x="245477" y="153367"/>
                  <a:pt x="248424" y="150421"/>
                  <a:pt x="249451" y="146670"/>
                </a:cubicBezTo>
                <a:cubicBezTo>
                  <a:pt x="250478" y="142920"/>
                  <a:pt x="249362" y="138901"/>
                  <a:pt x="246593" y="136222"/>
                </a:cubicBezTo>
                <a:lnTo>
                  <a:pt x="226725" y="116890"/>
                </a:lnTo>
                <a:cubicBezTo>
                  <a:pt x="225296" y="115506"/>
                  <a:pt x="225296" y="113184"/>
                  <a:pt x="226725" y="111755"/>
                </a:cubicBezTo>
                <a:lnTo>
                  <a:pt x="246593" y="92422"/>
                </a:lnTo>
                <a:cubicBezTo>
                  <a:pt x="249362" y="89699"/>
                  <a:pt x="250478" y="85725"/>
                  <a:pt x="249451" y="81975"/>
                </a:cubicBezTo>
                <a:cubicBezTo>
                  <a:pt x="248424" y="78224"/>
                  <a:pt x="245477" y="75322"/>
                  <a:pt x="241727" y="74340"/>
                </a:cubicBezTo>
                <a:lnTo>
                  <a:pt x="214848" y="67508"/>
                </a:lnTo>
                <a:cubicBezTo>
                  <a:pt x="212884" y="67017"/>
                  <a:pt x="211723" y="65008"/>
                  <a:pt x="212303" y="63088"/>
                </a:cubicBezTo>
                <a:lnTo>
                  <a:pt x="219849" y="36388"/>
                </a:lnTo>
                <a:cubicBezTo>
                  <a:pt x="220920" y="32638"/>
                  <a:pt x="219849" y="28620"/>
                  <a:pt x="217125" y="25896"/>
                </a:cubicBezTo>
                <a:cubicBezTo>
                  <a:pt x="214402" y="23173"/>
                  <a:pt x="210383" y="22101"/>
                  <a:pt x="206633" y="23173"/>
                </a:cubicBezTo>
                <a:lnTo>
                  <a:pt x="179933" y="30718"/>
                </a:lnTo>
                <a:cubicBezTo>
                  <a:pt x="178013" y="31254"/>
                  <a:pt x="176004" y="30093"/>
                  <a:pt x="175513" y="28173"/>
                </a:cubicBezTo>
                <a:lnTo>
                  <a:pt x="168682" y="1250"/>
                </a:lnTo>
                <a:cubicBezTo>
                  <a:pt x="167744" y="-2500"/>
                  <a:pt x="164797" y="-5447"/>
                  <a:pt x="161047" y="-6474"/>
                </a:cubicBezTo>
                <a:cubicBezTo>
                  <a:pt x="157296" y="-7501"/>
                  <a:pt x="153323" y="-6385"/>
                  <a:pt x="150599" y="-3617"/>
                </a:cubicBezTo>
                <a:lnTo>
                  <a:pt x="131266" y="16297"/>
                </a:lnTo>
                <a:cubicBezTo>
                  <a:pt x="129882" y="17725"/>
                  <a:pt x="127561" y="17725"/>
                  <a:pt x="126132" y="16297"/>
                </a:cubicBezTo>
                <a:lnTo>
                  <a:pt x="106799" y="-3572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7" name="Text 15"/>
          <p:cNvSpPr/>
          <p:nvPr/>
        </p:nvSpPr>
        <p:spPr>
          <a:xfrm>
            <a:off x="1295400" y="3086100"/>
            <a:ext cx="25431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Университет ПРОФ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295400" y="3352800"/>
            <a:ext cx="2524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2B6CB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Программы повышения квалификации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09600" y="3695700"/>
            <a:ext cx="52768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Платформа для </a:t>
            </a: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непрерывного профессионального образования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медицинских работников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00050" y="4533900"/>
            <a:ext cx="5600700" cy="1524000"/>
          </a:xfrm>
          <a:custGeom>
            <a:avLst/>
            <a:gdLst/>
            <a:ahLst/>
            <a:cxnLst/>
            <a:rect l="l" t="t" r="r" b="b"/>
            <a:pathLst>
              <a:path w="5600700" h="1524000">
                <a:moveTo>
                  <a:pt x="38100" y="0"/>
                </a:moveTo>
                <a:lnTo>
                  <a:pt x="5486400" y="0"/>
                </a:lnTo>
                <a:cubicBezTo>
                  <a:pt x="5549484" y="0"/>
                  <a:pt x="5600700" y="51216"/>
                  <a:pt x="5600700" y="114300"/>
                </a:cubicBezTo>
                <a:lnTo>
                  <a:pt x="5600700" y="1409700"/>
                </a:lnTo>
                <a:cubicBezTo>
                  <a:pt x="5600700" y="1472784"/>
                  <a:pt x="5549484" y="1524000"/>
                  <a:pt x="5486400" y="1524000"/>
                </a:cubicBezTo>
                <a:lnTo>
                  <a:pt x="38100" y="1524000"/>
                </a:lnTo>
                <a:cubicBezTo>
                  <a:pt x="17072" y="1524000"/>
                  <a:pt x="0" y="1506928"/>
                  <a:pt x="0" y="1485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400050" y="4533900"/>
            <a:ext cx="38100" cy="1524000"/>
          </a:xfrm>
          <a:custGeom>
            <a:avLst/>
            <a:gdLst/>
            <a:ahLst/>
            <a:cxnLst/>
            <a:rect l="l" t="t" r="r" b="b"/>
            <a:pathLst>
              <a:path w="38100" h="1524000">
                <a:moveTo>
                  <a:pt x="38100" y="0"/>
                </a:moveTo>
                <a:lnTo>
                  <a:pt x="38100" y="0"/>
                </a:lnTo>
                <a:lnTo>
                  <a:pt x="38100" y="1524000"/>
                </a:lnTo>
                <a:lnTo>
                  <a:pt x="38100" y="1524000"/>
                </a:lnTo>
                <a:cubicBezTo>
                  <a:pt x="17072" y="1524000"/>
                  <a:pt x="0" y="1506928"/>
                  <a:pt x="0" y="1485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22" name="Shape 20"/>
          <p:cNvSpPr/>
          <p:nvPr/>
        </p:nvSpPr>
        <p:spPr>
          <a:xfrm>
            <a:off x="609600" y="472440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23" name="Shape 21"/>
          <p:cNvSpPr/>
          <p:nvPr/>
        </p:nvSpPr>
        <p:spPr>
          <a:xfrm>
            <a:off x="790575" y="4876800"/>
            <a:ext cx="171450" cy="228600"/>
          </a:xfrm>
          <a:custGeom>
            <a:avLst/>
            <a:gdLst/>
            <a:ahLst/>
            <a:cxnLst/>
            <a:rect l="l" t="t" r="r" b="b"/>
            <a:pathLst>
              <a:path w="171450" h="228600">
                <a:moveTo>
                  <a:pt x="0" y="28575"/>
                </a:moveTo>
                <a:cubicBezTo>
                  <a:pt x="0" y="12814"/>
                  <a:pt x="12814" y="0"/>
                  <a:pt x="28575" y="0"/>
                </a:cubicBezTo>
                <a:lnTo>
                  <a:pt x="95324" y="0"/>
                </a:lnTo>
                <a:cubicBezTo>
                  <a:pt x="102915" y="0"/>
                  <a:pt x="110192" y="2991"/>
                  <a:pt x="115550" y="8349"/>
                </a:cubicBezTo>
                <a:lnTo>
                  <a:pt x="163101" y="55944"/>
                </a:lnTo>
                <a:cubicBezTo>
                  <a:pt x="168459" y="61302"/>
                  <a:pt x="171450" y="68580"/>
                  <a:pt x="171450" y="76170"/>
                </a:cubicBezTo>
                <a:lnTo>
                  <a:pt x="171450" y="200025"/>
                </a:lnTo>
                <a:cubicBezTo>
                  <a:pt x="171450" y="215786"/>
                  <a:pt x="158636" y="228600"/>
                  <a:pt x="142875" y="228600"/>
                </a:cubicBezTo>
                <a:lnTo>
                  <a:pt x="28575" y="228600"/>
                </a:lnTo>
                <a:cubicBezTo>
                  <a:pt x="12814" y="228600"/>
                  <a:pt x="0" y="215786"/>
                  <a:pt x="0" y="200025"/>
                </a:cubicBezTo>
                <a:lnTo>
                  <a:pt x="0" y="28575"/>
                </a:lnTo>
                <a:close/>
                <a:moveTo>
                  <a:pt x="92869" y="26119"/>
                </a:moveTo>
                <a:lnTo>
                  <a:pt x="92869" y="67866"/>
                </a:lnTo>
                <a:cubicBezTo>
                  <a:pt x="92869" y="73804"/>
                  <a:pt x="97646" y="78581"/>
                  <a:pt x="103584" y="78581"/>
                </a:cubicBezTo>
                <a:lnTo>
                  <a:pt x="145331" y="78581"/>
                </a:lnTo>
                <a:lnTo>
                  <a:pt x="92869" y="26119"/>
                </a:lnTo>
                <a:close/>
                <a:moveTo>
                  <a:pt x="39291" y="28575"/>
                </a:moveTo>
                <a:cubicBezTo>
                  <a:pt x="33352" y="28575"/>
                  <a:pt x="28575" y="33352"/>
                  <a:pt x="28575" y="39291"/>
                </a:cubicBezTo>
                <a:cubicBezTo>
                  <a:pt x="28575" y="45229"/>
                  <a:pt x="33352" y="50006"/>
                  <a:pt x="39291" y="50006"/>
                </a:cubicBezTo>
                <a:lnTo>
                  <a:pt x="60722" y="50006"/>
                </a:lnTo>
                <a:cubicBezTo>
                  <a:pt x="66660" y="50006"/>
                  <a:pt x="71438" y="45229"/>
                  <a:pt x="71438" y="39291"/>
                </a:cubicBezTo>
                <a:cubicBezTo>
                  <a:pt x="71438" y="33352"/>
                  <a:pt x="66660" y="28575"/>
                  <a:pt x="60722" y="28575"/>
                </a:cubicBezTo>
                <a:lnTo>
                  <a:pt x="39291" y="28575"/>
                </a:lnTo>
                <a:close/>
                <a:moveTo>
                  <a:pt x="39291" y="71438"/>
                </a:moveTo>
                <a:cubicBezTo>
                  <a:pt x="33352" y="71438"/>
                  <a:pt x="28575" y="76215"/>
                  <a:pt x="28575" y="82153"/>
                </a:cubicBezTo>
                <a:cubicBezTo>
                  <a:pt x="28575" y="88091"/>
                  <a:pt x="33352" y="92869"/>
                  <a:pt x="39291" y="92869"/>
                </a:cubicBezTo>
                <a:lnTo>
                  <a:pt x="60722" y="92869"/>
                </a:lnTo>
                <a:cubicBezTo>
                  <a:pt x="66660" y="92869"/>
                  <a:pt x="71438" y="88091"/>
                  <a:pt x="71438" y="82153"/>
                </a:cubicBezTo>
                <a:cubicBezTo>
                  <a:pt x="71438" y="76215"/>
                  <a:pt x="66660" y="71438"/>
                  <a:pt x="60722" y="71438"/>
                </a:cubicBezTo>
                <a:lnTo>
                  <a:pt x="39291" y="71438"/>
                </a:lnTo>
                <a:close/>
                <a:moveTo>
                  <a:pt x="70678" y="142875"/>
                </a:moveTo>
                <a:cubicBezTo>
                  <a:pt x="65633" y="142875"/>
                  <a:pt x="60900" y="145152"/>
                  <a:pt x="57775" y="149081"/>
                </a:cubicBezTo>
                <a:lnTo>
                  <a:pt x="30941" y="182612"/>
                </a:lnTo>
                <a:cubicBezTo>
                  <a:pt x="27236" y="187211"/>
                  <a:pt x="27995" y="193997"/>
                  <a:pt x="32593" y="197659"/>
                </a:cubicBezTo>
                <a:cubicBezTo>
                  <a:pt x="37192" y="201320"/>
                  <a:pt x="43979" y="200605"/>
                  <a:pt x="47640" y="195962"/>
                </a:cubicBezTo>
                <a:lnTo>
                  <a:pt x="68669" y="169709"/>
                </a:lnTo>
                <a:lnTo>
                  <a:pt x="75456" y="192345"/>
                </a:lnTo>
                <a:cubicBezTo>
                  <a:pt x="76795" y="196900"/>
                  <a:pt x="80992" y="199980"/>
                  <a:pt x="85725" y="199980"/>
                </a:cubicBezTo>
                <a:lnTo>
                  <a:pt x="132159" y="199980"/>
                </a:lnTo>
                <a:cubicBezTo>
                  <a:pt x="138098" y="199980"/>
                  <a:pt x="142875" y="195203"/>
                  <a:pt x="142875" y="189265"/>
                </a:cubicBezTo>
                <a:cubicBezTo>
                  <a:pt x="142875" y="183326"/>
                  <a:pt x="138098" y="178549"/>
                  <a:pt x="132159" y="178549"/>
                </a:cubicBezTo>
                <a:lnTo>
                  <a:pt x="93717" y="178549"/>
                </a:lnTo>
                <a:lnTo>
                  <a:pt x="86529" y="154618"/>
                </a:lnTo>
                <a:cubicBezTo>
                  <a:pt x="84430" y="147608"/>
                  <a:pt x="78001" y="142830"/>
                  <a:pt x="70678" y="14283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4" name="Text 22"/>
          <p:cNvSpPr/>
          <p:nvPr/>
        </p:nvSpPr>
        <p:spPr>
          <a:xfrm>
            <a:off x="1295400" y="4762500"/>
            <a:ext cx="29241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Эфикон - ВУЗ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295400" y="5029200"/>
            <a:ext cx="29051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2B6CB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Эффективный контракт для преподавателей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609600" y="5372100"/>
            <a:ext cx="52768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Система </a:t>
            </a: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мотивации и оценки эффективности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преподавательской деятельности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6210300" y="1181100"/>
            <a:ext cx="5600700" cy="1276350"/>
          </a:xfrm>
          <a:custGeom>
            <a:avLst/>
            <a:gdLst/>
            <a:ahLst/>
            <a:cxnLst/>
            <a:rect l="l" t="t" r="r" b="b"/>
            <a:pathLst>
              <a:path w="5600700" h="1276350">
                <a:moveTo>
                  <a:pt x="38100" y="0"/>
                </a:moveTo>
                <a:lnTo>
                  <a:pt x="5486403" y="0"/>
                </a:lnTo>
                <a:cubicBezTo>
                  <a:pt x="5549485" y="0"/>
                  <a:pt x="5600700" y="51215"/>
                  <a:pt x="5600700" y="114297"/>
                </a:cubicBezTo>
                <a:lnTo>
                  <a:pt x="5600700" y="1162053"/>
                </a:lnTo>
                <a:cubicBezTo>
                  <a:pt x="5600700" y="1225135"/>
                  <a:pt x="5549485" y="1276350"/>
                  <a:pt x="5486403" y="1276350"/>
                </a:cubicBez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8" name="Shape 26"/>
          <p:cNvSpPr/>
          <p:nvPr/>
        </p:nvSpPr>
        <p:spPr>
          <a:xfrm>
            <a:off x="6210300" y="1181100"/>
            <a:ext cx="38100" cy="1276350"/>
          </a:xfrm>
          <a:custGeom>
            <a:avLst/>
            <a:gdLst/>
            <a:ahLst/>
            <a:cxnLst/>
            <a:rect l="l" t="t" r="r" b="b"/>
            <a:pathLst>
              <a:path w="38100" h="1276350">
                <a:moveTo>
                  <a:pt x="38100" y="0"/>
                </a:moveTo>
                <a:lnTo>
                  <a:pt x="38100" y="0"/>
                </a:lnTo>
                <a:lnTo>
                  <a:pt x="38100" y="1276350"/>
                </a:lnTo>
                <a:lnTo>
                  <a:pt x="38100" y="1276350"/>
                </a:lnTo>
                <a:cubicBezTo>
                  <a:pt x="17072" y="1276350"/>
                  <a:pt x="0" y="1259278"/>
                  <a:pt x="0" y="12382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29" name="Shape 27"/>
          <p:cNvSpPr/>
          <p:nvPr/>
        </p:nvSpPr>
        <p:spPr>
          <a:xfrm>
            <a:off x="6419850" y="137160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30" name="Shape 28"/>
          <p:cNvSpPr/>
          <p:nvPr/>
        </p:nvSpPr>
        <p:spPr>
          <a:xfrm>
            <a:off x="6600825" y="1524000"/>
            <a:ext cx="171450" cy="228600"/>
          </a:xfrm>
          <a:custGeom>
            <a:avLst/>
            <a:gdLst/>
            <a:ahLst/>
            <a:cxnLst/>
            <a:rect l="l" t="t" r="r" b="b"/>
            <a:pathLst>
              <a:path w="171450" h="228600">
                <a:moveTo>
                  <a:pt x="28575" y="0"/>
                </a:moveTo>
                <a:cubicBezTo>
                  <a:pt x="12814" y="0"/>
                  <a:pt x="0" y="12814"/>
                  <a:pt x="0" y="28575"/>
                </a:cubicBezTo>
                <a:lnTo>
                  <a:pt x="0" y="200025"/>
                </a:lnTo>
                <a:cubicBezTo>
                  <a:pt x="0" y="215786"/>
                  <a:pt x="12814" y="228600"/>
                  <a:pt x="28575" y="228600"/>
                </a:cubicBezTo>
                <a:lnTo>
                  <a:pt x="142875" y="228600"/>
                </a:lnTo>
                <a:cubicBezTo>
                  <a:pt x="158636" y="228600"/>
                  <a:pt x="171450" y="215786"/>
                  <a:pt x="171450" y="200025"/>
                </a:cubicBezTo>
                <a:lnTo>
                  <a:pt x="171450" y="28575"/>
                </a:lnTo>
                <a:cubicBezTo>
                  <a:pt x="171450" y="12814"/>
                  <a:pt x="158636" y="0"/>
                  <a:pt x="142875" y="0"/>
                </a:cubicBezTo>
                <a:lnTo>
                  <a:pt x="28575" y="0"/>
                </a:lnTo>
                <a:close/>
                <a:moveTo>
                  <a:pt x="78581" y="157163"/>
                </a:moveTo>
                <a:lnTo>
                  <a:pt x="92869" y="157163"/>
                </a:lnTo>
                <a:cubicBezTo>
                  <a:pt x="100772" y="157163"/>
                  <a:pt x="107156" y="163547"/>
                  <a:pt x="107156" y="171450"/>
                </a:cubicBezTo>
                <a:lnTo>
                  <a:pt x="107156" y="207169"/>
                </a:lnTo>
                <a:lnTo>
                  <a:pt x="64294" y="207169"/>
                </a:lnTo>
                <a:lnTo>
                  <a:pt x="64294" y="171450"/>
                </a:lnTo>
                <a:cubicBezTo>
                  <a:pt x="64294" y="163547"/>
                  <a:pt x="70678" y="157163"/>
                  <a:pt x="78581" y="157163"/>
                </a:cubicBezTo>
                <a:close/>
                <a:moveTo>
                  <a:pt x="42863" y="50006"/>
                </a:moveTo>
                <a:cubicBezTo>
                  <a:pt x="42863" y="46077"/>
                  <a:pt x="46077" y="42863"/>
                  <a:pt x="50006" y="42863"/>
                </a:cubicBezTo>
                <a:lnTo>
                  <a:pt x="64294" y="42863"/>
                </a:lnTo>
                <a:cubicBezTo>
                  <a:pt x="68223" y="42863"/>
                  <a:pt x="71438" y="46077"/>
                  <a:pt x="71438" y="50006"/>
                </a:cubicBezTo>
                <a:lnTo>
                  <a:pt x="71438" y="64294"/>
                </a:lnTo>
                <a:cubicBezTo>
                  <a:pt x="71438" y="68223"/>
                  <a:pt x="68223" y="71438"/>
                  <a:pt x="64294" y="71438"/>
                </a:cubicBezTo>
                <a:lnTo>
                  <a:pt x="50006" y="71438"/>
                </a:lnTo>
                <a:cubicBezTo>
                  <a:pt x="46077" y="71438"/>
                  <a:pt x="42863" y="68223"/>
                  <a:pt x="42863" y="64294"/>
                </a:cubicBezTo>
                <a:lnTo>
                  <a:pt x="42863" y="50006"/>
                </a:lnTo>
                <a:close/>
                <a:moveTo>
                  <a:pt x="107156" y="42863"/>
                </a:moveTo>
                <a:lnTo>
                  <a:pt x="121444" y="42863"/>
                </a:lnTo>
                <a:cubicBezTo>
                  <a:pt x="125373" y="42863"/>
                  <a:pt x="128588" y="46077"/>
                  <a:pt x="128588" y="50006"/>
                </a:cubicBezTo>
                <a:lnTo>
                  <a:pt x="128588" y="64294"/>
                </a:lnTo>
                <a:cubicBezTo>
                  <a:pt x="128588" y="68223"/>
                  <a:pt x="125373" y="71438"/>
                  <a:pt x="121444" y="71438"/>
                </a:cubicBezTo>
                <a:lnTo>
                  <a:pt x="107156" y="71438"/>
                </a:lnTo>
                <a:cubicBezTo>
                  <a:pt x="103227" y="71438"/>
                  <a:pt x="100013" y="68223"/>
                  <a:pt x="100013" y="64294"/>
                </a:cubicBezTo>
                <a:lnTo>
                  <a:pt x="100013" y="50006"/>
                </a:lnTo>
                <a:cubicBezTo>
                  <a:pt x="100013" y="46077"/>
                  <a:pt x="103227" y="42863"/>
                  <a:pt x="107156" y="42863"/>
                </a:cubicBezTo>
                <a:close/>
                <a:moveTo>
                  <a:pt x="42863" y="107156"/>
                </a:moveTo>
                <a:cubicBezTo>
                  <a:pt x="42863" y="103227"/>
                  <a:pt x="46077" y="100013"/>
                  <a:pt x="50006" y="100013"/>
                </a:cubicBezTo>
                <a:lnTo>
                  <a:pt x="64294" y="100013"/>
                </a:lnTo>
                <a:cubicBezTo>
                  <a:pt x="68223" y="100013"/>
                  <a:pt x="71438" y="103227"/>
                  <a:pt x="71438" y="107156"/>
                </a:cubicBezTo>
                <a:lnTo>
                  <a:pt x="71438" y="121444"/>
                </a:lnTo>
                <a:cubicBezTo>
                  <a:pt x="71438" y="125373"/>
                  <a:pt x="68223" y="128588"/>
                  <a:pt x="64294" y="128588"/>
                </a:cubicBezTo>
                <a:lnTo>
                  <a:pt x="50006" y="128588"/>
                </a:lnTo>
                <a:cubicBezTo>
                  <a:pt x="46077" y="128588"/>
                  <a:pt x="42863" y="125373"/>
                  <a:pt x="42863" y="121444"/>
                </a:cubicBezTo>
                <a:lnTo>
                  <a:pt x="42863" y="107156"/>
                </a:lnTo>
                <a:close/>
                <a:moveTo>
                  <a:pt x="107156" y="100013"/>
                </a:moveTo>
                <a:lnTo>
                  <a:pt x="121444" y="100013"/>
                </a:lnTo>
                <a:cubicBezTo>
                  <a:pt x="125373" y="100013"/>
                  <a:pt x="128588" y="103227"/>
                  <a:pt x="128588" y="107156"/>
                </a:cubicBezTo>
                <a:lnTo>
                  <a:pt x="128588" y="121444"/>
                </a:lnTo>
                <a:cubicBezTo>
                  <a:pt x="128588" y="125373"/>
                  <a:pt x="125373" y="128588"/>
                  <a:pt x="121444" y="128588"/>
                </a:cubicBezTo>
                <a:lnTo>
                  <a:pt x="107156" y="128588"/>
                </a:lnTo>
                <a:cubicBezTo>
                  <a:pt x="103227" y="128588"/>
                  <a:pt x="100013" y="125373"/>
                  <a:pt x="100013" y="121444"/>
                </a:cubicBezTo>
                <a:lnTo>
                  <a:pt x="100013" y="107156"/>
                </a:lnTo>
                <a:cubicBezTo>
                  <a:pt x="100013" y="103227"/>
                  <a:pt x="103227" y="100013"/>
                  <a:pt x="107156" y="100013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1" name="Text 29"/>
          <p:cNvSpPr/>
          <p:nvPr/>
        </p:nvSpPr>
        <p:spPr>
          <a:xfrm>
            <a:off x="7105650" y="1409700"/>
            <a:ext cx="2876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Корпоративный Университет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7105650" y="1676400"/>
            <a:ext cx="2857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2B6CB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ВУЗ, ФИС, довуз, абитуриенты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6419850" y="2019300"/>
            <a:ext cx="52768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Единая платформа для </a:t>
            </a: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всех категорий обучающихся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и поступающих</a:t>
            </a:r>
            <a:endParaRPr lang="en-US" sz="1600" dirty="0"/>
          </a:p>
        </p:txBody>
      </p:sp>
      <p:sp>
        <p:nvSpPr>
          <p:cNvPr id="34" name="Shape 32"/>
          <p:cNvSpPr/>
          <p:nvPr/>
        </p:nvSpPr>
        <p:spPr>
          <a:xfrm>
            <a:off x="6210300" y="2609850"/>
            <a:ext cx="5600700" cy="1524000"/>
          </a:xfrm>
          <a:custGeom>
            <a:avLst/>
            <a:gdLst/>
            <a:ahLst/>
            <a:cxnLst/>
            <a:rect l="l" t="t" r="r" b="b"/>
            <a:pathLst>
              <a:path w="5600700" h="1524000">
                <a:moveTo>
                  <a:pt x="38100" y="0"/>
                </a:moveTo>
                <a:lnTo>
                  <a:pt x="5486400" y="0"/>
                </a:lnTo>
                <a:cubicBezTo>
                  <a:pt x="5549484" y="0"/>
                  <a:pt x="5600700" y="51216"/>
                  <a:pt x="5600700" y="114300"/>
                </a:cubicBezTo>
                <a:lnTo>
                  <a:pt x="5600700" y="1409700"/>
                </a:lnTo>
                <a:cubicBezTo>
                  <a:pt x="5600700" y="1472784"/>
                  <a:pt x="5549484" y="1524000"/>
                  <a:pt x="5486400" y="1524000"/>
                </a:cubicBezTo>
                <a:lnTo>
                  <a:pt x="38100" y="1524000"/>
                </a:lnTo>
                <a:cubicBezTo>
                  <a:pt x="17072" y="1524000"/>
                  <a:pt x="0" y="1506928"/>
                  <a:pt x="0" y="1485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5" name="Shape 33"/>
          <p:cNvSpPr/>
          <p:nvPr/>
        </p:nvSpPr>
        <p:spPr>
          <a:xfrm>
            <a:off x="6210300" y="2609850"/>
            <a:ext cx="38100" cy="1524000"/>
          </a:xfrm>
          <a:custGeom>
            <a:avLst/>
            <a:gdLst/>
            <a:ahLst/>
            <a:cxnLst/>
            <a:rect l="l" t="t" r="r" b="b"/>
            <a:pathLst>
              <a:path w="38100" h="1524000">
                <a:moveTo>
                  <a:pt x="38100" y="0"/>
                </a:moveTo>
                <a:lnTo>
                  <a:pt x="38100" y="0"/>
                </a:lnTo>
                <a:lnTo>
                  <a:pt x="38100" y="1524000"/>
                </a:lnTo>
                <a:lnTo>
                  <a:pt x="38100" y="1524000"/>
                </a:lnTo>
                <a:cubicBezTo>
                  <a:pt x="17072" y="1524000"/>
                  <a:pt x="0" y="1506928"/>
                  <a:pt x="0" y="1485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36" name="Shape 34"/>
          <p:cNvSpPr/>
          <p:nvPr/>
        </p:nvSpPr>
        <p:spPr>
          <a:xfrm>
            <a:off x="6419850" y="2800350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114302" y="0"/>
                </a:moveTo>
                <a:lnTo>
                  <a:pt x="419098" y="0"/>
                </a:lnTo>
                <a:cubicBezTo>
                  <a:pt x="482183" y="0"/>
                  <a:pt x="533400" y="51217"/>
                  <a:pt x="533400" y="114302"/>
                </a:cubicBezTo>
                <a:lnTo>
                  <a:pt x="533400" y="419098"/>
                </a:lnTo>
                <a:cubicBezTo>
                  <a:pt x="533400" y="482183"/>
                  <a:pt x="482183" y="533400"/>
                  <a:pt x="419098" y="533400"/>
                </a:cubicBezTo>
                <a:lnTo>
                  <a:pt x="114302" y="533400"/>
                </a:lnTo>
                <a:cubicBezTo>
                  <a:pt x="51217" y="533400"/>
                  <a:pt x="0" y="482183"/>
                  <a:pt x="0" y="419098"/>
                </a:cubicBezTo>
                <a:lnTo>
                  <a:pt x="0" y="114302"/>
                </a:lnTo>
                <a:cubicBezTo>
                  <a:pt x="0" y="51217"/>
                  <a:pt x="51217" y="0"/>
                  <a:pt x="114302" y="0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37" name="Shape 35"/>
          <p:cNvSpPr/>
          <p:nvPr/>
        </p:nvSpPr>
        <p:spPr>
          <a:xfrm>
            <a:off x="6572250" y="295275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26802" y="-580"/>
                </a:moveTo>
                <a:cubicBezTo>
                  <a:pt x="119077" y="-5045"/>
                  <a:pt x="109523" y="-5045"/>
                  <a:pt x="101798" y="-580"/>
                </a:cubicBezTo>
                <a:lnTo>
                  <a:pt x="64204" y="21119"/>
                </a:lnTo>
                <a:cubicBezTo>
                  <a:pt x="56480" y="25584"/>
                  <a:pt x="51703" y="33844"/>
                  <a:pt x="51703" y="42773"/>
                </a:cubicBezTo>
                <a:lnTo>
                  <a:pt x="51703" y="88270"/>
                </a:lnTo>
                <a:lnTo>
                  <a:pt x="12278" y="111041"/>
                </a:lnTo>
                <a:cubicBezTo>
                  <a:pt x="4554" y="115506"/>
                  <a:pt x="-223" y="123765"/>
                  <a:pt x="-223" y="132695"/>
                </a:cubicBezTo>
                <a:lnTo>
                  <a:pt x="-223" y="176138"/>
                </a:lnTo>
                <a:cubicBezTo>
                  <a:pt x="-223" y="185068"/>
                  <a:pt x="4554" y="193328"/>
                  <a:pt x="12278" y="197793"/>
                </a:cubicBezTo>
                <a:lnTo>
                  <a:pt x="49917" y="219492"/>
                </a:lnTo>
                <a:cubicBezTo>
                  <a:pt x="57641" y="223957"/>
                  <a:pt x="67196" y="223957"/>
                  <a:pt x="74920" y="219492"/>
                </a:cubicBezTo>
                <a:lnTo>
                  <a:pt x="114345" y="196721"/>
                </a:lnTo>
                <a:lnTo>
                  <a:pt x="153769" y="219492"/>
                </a:lnTo>
                <a:cubicBezTo>
                  <a:pt x="161493" y="223957"/>
                  <a:pt x="171048" y="223957"/>
                  <a:pt x="178772" y="219492"/>
                </a:cubicBezTo>
                <a:lnTo>
                  <a:pt x="216322" y="197793"/>
                </a:lnTo>
                <a:cubicBezTo>
                  <a:pt x="224046" y="193328"/>
                  <a:pt x="228823" y="185068"/>
                  <a:pt x="228823" y="176138"/>
                </a:cubicBezTo>
                <a:lnTo>
                  <a:pt x="228823" y="132695"/>
                </a:lnTo>
                <a:cubicBezTo>
                  <a:pt x="228823" y="123765"/>
                  <a:pt x="224046" y="115506"/>
                  <a:pt x="216322" y="111041"/>
                </a:cubicBezTo>
                <a:lnTo>
                  <a:pt x="176897" y="88270"/>
                </a:lnTo>
                <a:lnTo>
                  <a:pt x="176897" y="42773"/>
                </a:lnTo>
                <a:cubicBezTo>
                  <a:pt x="176897" y="33844"/>
                  <a:pt x="172120" y="25584"/>
                  <a:pt x="164396" y="21119"/>
                </a:cubicBezTo>
                <a:lnTo>
                  <a:pt x="126802" y="-580"/>
                </a:lnTo>
                <a:close/>
                <a:moveTo>
                  <a:pt x="103584" y="130641"/>
                </a:moveTo>
                <a:lnTo>
                  <a:pt x="103584" y="178192"/>
                </a:lnTo>
                <a:lnTo>
                  <a:pt x="64160" y="200963"/>
                </a:lnTo>
                <a:cubicBezTo>
                  <a:pt x="63624" y="201275"/>
                  <a:pt x="62999" y="201454"/>
                  <a:pt x="62374" y="201454"/>
                </a:cubicBezTo>
                <a:lnTo>
                  <a:pt x="62374" y="154439"/>
                </a:lnTo>
                <a:lnTo>
                  <a:pt x="103584" y="130641"/>
                </a:lnTo>
                <a:close/>
                <a:moveTo>
                  <a:pt x="206901" y="130909"/>
                </a:moveTo>
                <a:cubicBezTo>
                  <a:pt x="207213" y="131445"/>
                  <a:pt x="207392" y="132070"/>
                  <a:pt x="207392" y="132695"/>
                </a:cubicBezTo>
                <a:lnTo>
                  <a:pt x="207392" y="176138"/>
                </a:lnTo>
                <a:cubicBezTo>
                  <a:pt x="207392" y="177433"/>
                  <a:pt x="206722" y="178594"/>
                  <a:pt x="205606" y="179219"/>
                </a:cubicBezTo>
                <a:lnTo>
                  <a:pt x="167967" y="200918"/>
                </a:lnTo>
                <a:cubicBezTo>
                  <a:pt x="167432" y="201231"/>
                  <a:pt x="166807" y="201409"/>
                  <a:pt x="166181" y="201409"/>
                </a:cubicBezTo>
                <a:lnTo>
                  <a:pt x="166181" y="154394"/>
                </a:lnTo>
                <a:lnTo>
                  <a:pt x="206901" y="130909"/>
                </a:lnTo>
                <a:close/>
                <a:moveTo>
                  <a:pt x="155511" y="42773"/>
                </a:moveTo>
                <a:lnTo>
                  <a:pt x="155511" y="88270"/>
                </a:lnTo>
                <a:lnTo>
                  <a:pt x="114300" y="112068"/>
                </a:lnTo>
                <a:lnTo>
                  <a:pt x="114300" y="64517"/>
                </a:lnTo>
                <a:lnTo>
                  <a:pt x="155019" y="41032"/>
                </a:lnTo>
                <a:cubicBezTo>
                  <a:pt x="155332" y="41568"/>
                  <a:pt x="155511" y="42193"/>
                  <a:pt x="155511" y="4281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8" name="Text 36"/>
          <p:cNvSpPr/>
          <p:nvPr/>
        </p:nvSpPr>
        <p:spPr>
          <a:xfrm>
            <a:off x="7105650" y="2838450"/>
            <a:ext cx="2114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Универкон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7105650" y="3105150"/>
            <a:ext cx="20955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2B6CB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Система управления контентом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6419850" y="3448050"/>
            <a:ext cx="52768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Централизованное </a:t>
            </a: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управление образовательным контентом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и материалами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191250" y="4286250"/>
            <a:ext cx="5619750" cy="1714500"/>
          </a:xfrm>
          <a:custGeom>
            <a:avLst/>
            <a:gdLst/>
            <a:ahLst/>
            <a:cxnLst/>
            <a:rect l="l" t="t" r="r" b="b"/>
            <a:pathLst>
              <a:path w="5619750" h="1714500">
                <a:moveTo>
                  <a:pt x="114306" y="0"/>
                </a:moveTo>
                <a:lnTo>
                  <a:pt x="5505444" y="0"/>
                </a:lnTo>
                <a:cubicBezTo>
                  <a:pt x="5568574" y="0"/>
                  <a:pt x="5619750" y="51176"/>
                  <a:pt x="5619750" y="114306"/>
                </a:cubicBezTo>
                <a:lnTo>
                  <a:pt x="5619750" y="1600194"/>
                </a:lnTo>
                <a:cubicBezTo>
                  <a:pt x="5619750" y="1663324"/>
                  <a:pt x="5568574" y="1714500"/>
                  <a:pt x="5505444" y="1714500"/>
                </a:cubicBezTo>
                <a:lnTo>
                  <a:pt x="114306" y="1714500"/>
                </a:lnTo>
                <a:cubicBezTo>
                  <a:pt x="51176" y="1714500"/>
                  <a:pt x="0" y="1663324"/>
                  <a:pt x="0" y="1600194"/>
                </a:cubicBezTo>
                <a:lnTo>
                  <a:pt x="0" y="114306"/>
                </a:lnTo>
                <a:cubicBezTo>
                  <a:pt x="0" y="51176"/>
                  <a:pt x="51176" y="0"/>
                  <a:pt x="114306" y="0"/>
                </a:cubicBezTo>
                <a:close/>
              </a:path>
            </a:pathLst>
          </a:custGeom>
          <a:gradFill flip="none" rotWithShape="1">
            <a:gsLst>
              <a:gs pos="0">
                <a:srgbClr val="1A365D"/>
              </a:gs>
              <a:gs pos="100000">
                <a:srgbClr val="2B6CB0"/>
              </a:gs>
            </a:gsLst>
            <a:lin ang="2700000" scaled="1"/>
          </a:gra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2" name="Shape 40"/>
          <p:cNvSpPr/>
          <p:nvPr/>
        </p:nvSpPr>
        <p:spPr>
          <a:xfrm>
            <a:off x="6396038" y="4495800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228779" y="107156"/>
                </a:moveTo>
                <a:lnTo>
                  <a:pt x="150197" y="107156"/>
                </a:lnTo>
                <a:cubicBezTo>
                  <a:pt x="142295" y="107156"/>
                  <a:pt x="135910" y="100772"/>
                  <a:pt x="135910" y="92869"/>
                </a:cubicBezTo>
                <a:lnTo>
                  <a:pt x="135910" y="14288"/>
                </a:lnTo>
                <a:cubicBezTo>
                  <a:pt x="135910" y="6385"/>
                  <a:pt x="142339" y="-89"/>
                  <a:pt x="150153" y="938"/>
                </a:cubicBezTo>
                <a:cubicBezTo>
                  <a:pt x="197927" y="7278"/>
                  <a:pt x="235788" y="45140"/>
                  <a:pt x="242128" y="92913"/>
                </a:cubicBezTo>
                <a:cubicBezTo>
                  <a:pt x="243155" y="100727"/>
                  <a:pt x="236681" y="107156"/>
                  <a:pt x="228779" y="107156"/>
                </a:cubicBezTo>
                <a:close/>
                <a:moveTo>
                  <a:pt x="99387" y="16609"/>
                </a:moveTo>
                <a:cubicBezTo>
                  <a:pt x="107469" y="14913"/>
                  <a:pt x="114479" y="21521"/>
                  <a:pt x="114479" y="29781"/>
                </a:cubicBezTo>
                <a:lnTo>
                  <a:pt x="114479" y="117872"/>
                </a:lnTo>
                <a:cubicBezTo>
                  <a:pt x="114479" y="120372"/>
                  <a:pt x="115372" y="122783"/>
                  <a:pt x="116934" y="124703"/>
                </a:cubicBezTo>
                <a:lnTo>
                  <a:pt x="175915" y="195873"/>
                </a:lnTo>
                <a:cubicBezTo>
                  <a:pt x="181139" y="202168"/>
                  <a:pt x="180023" y="211678"/>
                  <a:pt x="172834" y="215563"/>
                </a:cubicBezTo>
                <a:cubicBezTo>
                  <a:pt x="157609" y="223867"/>
                  <a:pt x="140151" y="228600"/>
                  <a:pt x="121622" y="228600"/>
                </a:cubicBezTo>
                <a:cubicBezTo>
                  <a:pt x="62463" y="228600"/>
                  <a:pt x="14466" y="180603"/>
                  <a:pt x="14466" y="121444"/>
                </a:cubicBezTo>
                <a:cubicBezTo>
                  <a:pt x="14466" y="69875"/>
                  <a:pt x="50855" y="26834"/>
                  <a:pt x="99387" y="16609"/>
                </a:cubicBezTo>
                <a:close/>
                <a:moveTo>
                  <a:pt x="213330" y="128588"/>
                </a:moveTo>
                <a:lnTo>
                  <a:pt x="241905" y="128588"/>
                </a:lnTo>
                <a:cubicBezTo>
                  <a:pt x="250165" y="128588"/>
                  <a:pt x="256773" y="135597"/>
                  <a:pt x="255077" y="143679"/>
                </a:cubicBezTo>
                <a:cubicBezTo>
                  <a:pt x="250522" y="165289"/>
                  <a:pt x="239450" y="184487"/>
                  <a:pt x="224001" y="199132"/>
                </a:cubicBezTo>
                <a:cubicBezTo>
                  <a:pt x="218509" y="204356"/>
                  <a:pt x="209892" y="203240"/>
                  <a:pt x="205070" y="197391"/>
                </a:cubicBezTo>
                <a:lnTo>
                  <a:pt x="167387" y="151983"/>
                </a:lnTo>
                <a:cubicBezTo>
                  <a:pt x="159663" y="142652"/>
                  <a:pt x="166315" y="128588"/>
                  <a:pt x="178371" y="128588"/>
                </a:cubicBezTo>
                <a:lnTo>
                  <a:pt x="213286" y="128588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43" name="Text 41"/>
          <p:cNvSpPr/>
          <p:nvPr/>
        </p:nvSpPr>
        <p:spPr>
          <a:xfrm>
            <a:off x="6781800" y="4476750"/>
            <a:ext cx="22574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Общая характеристика</a:t>
            </a:r>
            <a:endParaRPr lang="en-US" sz="1600" dirty="0"/>
          </a:p>
        </p:txBody>
      </p:sp>
      <p:sp>
        <p:nvSpPr>
          <p:cNvPr id="44" name="Text 42"/>
          <p:cNvSpPr/>
          <p:nvPr/>
        </p:nvSpPr>
        <p:spPr>
          <a:xfrm>
            <a:off x="6381750" y="4876800"/>
            <a:ext cx="12096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Охват системы: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8453336" y="4743450"/>
            <a:ext cx="3263724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4299E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Все уровни образования</a:t>
            </a:r>
            <a:endParaRPr lang="en-US" sz="1600" dirty="0"/>
          </a:p>
        </p:txBody>
      </p:sp>
      <p:sp>
        <p:nvSpPr>
          <p:cNvPr id="46" name="Text 44"/>
          <p:cNvSpPr/>
          <p:nvPr/>
        </p:nvSpPr>
        <p:spPr>
          <a:xfrm>
            <a:off x="6381750" y="5219700"/>
            <a:ext cx="97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Интеграция: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8453337" y="5105400"/>
            <a:ext cx="3261938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4299E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Единая платформа</a:t>
            </a:r>
            <a:endParaRPr lang="en-US" sz="1600" dirty="0"/>
          </a:p>
        </p:txBody>
      </p:sp>
      <p:sp>
        <p:nvSpPr>
          <p:cNvPr id="48" name="Text 46"/>
          <p:cNvSpPr/>
          <p:nvPr/>
        </p:nvSpPr>
        <p:spPr>
          <a:xfrm>
            <a:off x="6381750" y="5562600"/>
            <a:ext cx="15430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Масштабируемость: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8451552" y="5448300"/>
            <a:ext cx="326205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4299E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Высокая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46825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92919" y="476250"/>
            <a:ext cx="3238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005846" y="419100"/>
            <a:ext cx="880194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Цифровые решения: административные модули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9525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6" name="Shape 4"/>
          <p:cNvSpPr/>
          <p:nvPr/>
        </p:nvSpPr>
        <p:spPr>
          <a:xfrm>
            <a:off x="381000" y="1200150"/>
            <a:ext cx="3705225" cy="2705100"/>
          </a:xfrm>
          <a:custGeom>
            <a:avLst/>
            <a:gdLst/>
            <a:ahLst/>
            <a:cxnLst/>
            <a:rect l="l" t="t" r="r" b="b"/>
            <a:pathLst>
              <a:path w="3705225" h="2705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2590810"/>
                </a:lnTo>
                <a:cubicBezTo>
                  <a:pt x="3705225" y="2653930"/>
                  <a:pt x="3654055" y="2705100"/>
                  <a:pt x="3590935" y="2705100"/>
                </a:cubicBezTo>
                <a:lnTo>
                  <a:pt x="114290" y="2705100"/>
                </a:lnTo>
                <a:cubicBezTo>
                  <a:pt x="51170" y="2705100"/>
                  <a:pt x="0" y="2653930"/>
                  <a:pt x="0" y="259081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381000" y="1200150"/>
            <a:ext cx="3705225" cy="38100"/>
          </a:xfrm>
          <a:custGeom>
            <a:avLst/>
            <a:gdLst/>
            <a:ahLst/>
            <a:cxnLst/>
            <a:rect l="l" t="t" r="r" b="b"/>
            <a:pathLst>
              <a:path w="3705225" h="38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8" name="Shape 6"/>
          <p:cNvSpPr/>
          <p:nvPr/>
        </p:nvSpPr>
        <p:spPr>
          <a:xfrm>
            <a:off x="571500" y="14097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9" name="Shape 7"/>
          <p:cNvSpPr/>
          <p:nvPr/>
        </p:nvSpPr>
        <p:spPr>
          <a:xfrm>
            <a:off x="692944" y="1543050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20836" y="83939"/>
                </a:moveTo>
                <a:lnTo>
                  <a:pt x="12055" y="110207"/>
                </a:lnTo>
                <a:lnTo>
                  <a:pt x="12055" y="35719"/>
                </a:lnTo>
                <a:cubicBezTo>
                  <a:pt x="12055" y="22585"/>
                  <a:pt x="22733" y="11906"/>
                  <a:pt x="35868" y="11906"/>
                </a:cubicBezTo>
                <a:lnTo>
                  <a:pt x="87474" y="11906"/>
                </a:lnTo>
                <a:cubicBezTo>
                  <a:pt x="92608" y="11906"/>
                  <a:pt x="97631" y="13581"/>
                  <a:pt x="101761" y="16669"/>
                </a:cubicBezTo>
                <a:lnTo>
                  <a:pt x="116049" y="27384"/>
                </a:lnTo>
                <a:cubicBezTo>
                  <a:pt x="118095" y="28947"/>
                  <a:pt x="120625" y="29766"/>
                  <a:pt x="123192" y="29766"/>
                </a:cubicBezTo>
                <a:lnTo>
                  <a:pt x="166836" y="29766"/>
                </a:lnTo>
                <a:cubicBezTo>
                  <a:pt x="179970" y="29766"/>
                  <a:pt x="190649" y="40444"/>
                  <a:pt x="190649" y="53578"/>
                </a:cubicBezTo>
                <a:lnTo>
                  <a:pt x="190649" y="59531"/>
                </a:lnTo>
                <a:lnTo>
                  <a:pt x="54694" y="59531"/>
                </a:lnTo>
                <a:cubicBezTo>
                  <a:pt x="39328" y="59531"/>
                  <a:pt x="25673" y="69354"/>
                  <a:pt x="20799" y="83939"/>
                </a:cubicBezTo>
                <a:close/>
                <a:moveTo>
                  <a:pt x="177775" y="166688"/>
                </a:moveTo>
                <a:lnTo>
                  <a:pt x="36835" y="166688"/>
                </a:lnTo>
                <a:cubicBezTo>
                  <a:pt x="24631" y="166688"/>
                  <a:pt x="16036" y="154744"/>
                  <a:pt x="19906" y="143173"/>
                </a:cubicBezTo>
                <a:lnTo>
                  <a:pt x="37765" y="89595"/>
                </a:lnTo>
                <a:cubicBezTo>
                  <a:pt x="40184" y="82302"/>
                  <a:pt x="47030" y="77391"/>
                  <a:pt x="54694" y="77391"/>
                </a:cubicBezTo>
                <a:lnTo>
                  <a:pt x="195635" y="77391"/>
                </a:lnTo>
                <a:cubicBezTo>
                  <a:pt x="207838" y="77391"/>
                  <a:pt x="216433" y="89334"/>
                  <a:pt x="212564" y="100905"/>
                </a:cubicBezTo>
                <a:lnTo>
                  <a:pt x="194704" y="154484"/>
                </a:lnTo>
                <a:cubicBezTo>
                  <a:pt x="192286" y="161776"/>
                  <a:pt x="185440" y="166688"/>
                  <a:pt x="177775" y="16668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0" name="Text 8"/>
          <p:cNvSpPr/>
          <p:nvPr/>
        </p:nvSpPr>
        <p:spPr>
          <a:xfrm>
            <a:off x="1143000" y="1504950"/>
            <a:ext cx="17621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Документооборот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71500" y="2019300"/>
            <a:ext cx="3400425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Электронный документооборот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образовательной организации с автоматизацией бизнес-процессов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71500" y="2914650"/>
            <a:ext cx="3324225" cy="800100"/>
          </a:xfrm>
          <a:custGeom>
            <a:avLst/>
            <a:gdLst/>
            <a:ahLst/>
            <a:cxnLst/>
            <a:rect l="l" t="t" r="r" b="b"/>
            <a:pathLst>
              <a:path w="3324225" h="800100">
                <a:moveTo>
                  <a:pt x="76202" y="0"/>
                </a:moveTo>
                <a:lnTo>
                  <a:pt x="3248023" y="0"/>
                </a:lnTo>
                <a:cubicBezTo>
                  <a:pt x="3290108" y="0"/>
                  <a:pt x="3324225" y="34117"/>
                  <a:pt x="3324225" y="76202"/>
                </a:cubicBezTo>
                <a:lnTo>
                  <a:pt x="3324225" y="723898"/>
                </a:lnTo>
                <a:cubicBezTo>
                  <a:pt x="3324225" y="765983"/>
                  <a:pt x="3290108" y="800100"/>
                  <a:pt x="3248023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1A365D">
              <a:alpha val="5098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713184" y="30670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14" name="Text 12"/>
          <p:cNvSpPr/>
          <p:nvPr/>
        </p:nvSpPr>
        <p:spPr>
          <a:xfrm>
            <a:off x="914400" y="30289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Автоматизация согласования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13184" y="32575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16" name="Text 14"/>
          <p:cNvSpPr/>
          <p:nvPr/>
        </p:nvSpPr>
        <p:spPr>
          <a:xfrm>
            <a:off x="914400" y="32194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Электронное подписание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713184" y="34480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18" name="Text 16"/>
          <p:cNvSpPr/>
          <p:nvPr/>
        </p:nvSpPr>
        <p:spPr>
          <a:xfrm>
            <a:off x="914400" y="34099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Архивирование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4241721" y="1200150"/>
            <a:ext cx="3705225" cy="2705100"/>
          </a:xfrm>
          <a:custGeom>
            <a:avLst/>
            <a:gdLst/>
            <a:ahLst/>
            <a:cxnLst/>
            <a:rect l="l" t="t" r="r" b="b"/>
            <a:pathLst>
              <a:path w="3705225" h="2705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2590810"/>
                </a:lnTo>
                <a:cubicBezTo>
                  <a:pt x="3705225" y="2653930"/>
                  <a:pt x="3654055" y="2705100"/>
                  <a:pt x="3590935" y="2705100"/>
                </a:cubicBezTo>
                <a:lnTo>
                  <a:pt x="114290" y="2705100"/>
                </a:lnTo>
                <a:cubicBezTo>
                  <a:pt x="51170" y="2705100"/>
                  <a:pt x="0" y="2653930"/>
                  <a:pt x="0" y="259081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Shape 18"/>
          <p:cNvSpPr/>
          <p:nvPr/>
        </p:nvSpPr>
        <p:spPr>
          <a:xfrm>
            <a:off x="4241721" y="1200150"/>
            <a:ext cx="3705225" cy="38100"/>
          </a:xfrm>
          <a:custGeom>
            <a:avLst/>
            <a:gdLst/>
            <a:ahLst/>
            <a:cxnLst/>
            <a:rect l="l" t="t" r="r" b="b"/>
            <a:pathLst>
              <a:path w="3705225" h="38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21" name="Shape 19"/>
          <p:cNvSpPr/>
          <p:nvPr/>
        </p:nvSpPr>
        <p:spPr>
          <a:xfrm>
            <a:off x="4432221" y="14097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22" name="Shape 20"/>
          <p:cNvSpPr/>
          <p:nvPr/>
        </p:nvSpPr>
        <p:spPr>
          <a:xfrm>
            <a:off x="4589383" y="1543050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23812" y="0"/>
                </a:moveTo>
                <a:cubicBezTo>
                  <a:pt x="10678" y="0"/>
                  <a:pt x="0" y="10678"/>
                  <a:pt x="0" y="23812"/>
                </a:cubicBezTo>
                <a:lnTo>
                  <a:pt x="0" y="166688"/>
                </a:lnTo>
                <a:cubicBezTo>
                  <a:pt x="0" y="179822"/>
                  <a:pt x="10678" y="190500"/>
                  <a:pt x="23812" y="190500"/>
                </a:cubicBezTo>
                <a:lnTo>
                  <a:pt x="119063" y="190500"/>
                </a:lnTo>
                <a:cubicBezTo>
                  <a:pt x="132197" y="190500"/>
                  <a:pt x="142875" y="179822"/>
                  <a:pt x="142875" y="166688"/>
                </a:cubicBezTo>
                <a:lnTo>
                  <a:pt x="142875" y="23812"/>
                </a:lnTo>
                <a:cubicBezTo>
                  <a:pt x="142875" y="10678"/>
                  <a:pt x="132197" y="0"/>
                  <a:pt x="119063" y="0"/>
                </a:cubicBezTo>
                <a:lnTo>
                  <a:pt x="23812" y="0"/>
                </a:lnTo>
                <a:close/>
                <a:moveTo>
                  <a:pt x="35719" y="23812"/>
                </a:moveTo>
                <a:lnTo>
                  <a:pt x="107156" y="23812"/>
                </a:lnTo>
                <a:cubicBezTo>
                  <a:pt x="113742" y="23812"/>
                  <a:pt x="119063" y="29133"/>
                  <a:pt x="119063" y="35719"/>
                </a:cubicBezTo>
                <a:lnTo>
                  <a:pt x="119063" y="47625"/>
                </a:lnTo>
                <a:cubicBezTo>
                  <a:pt x="119063" y="54211"/>
                  <a:pt x="113742" y="59531"/>
                  <a:pt x="107156" y="59531"/>
                </a:cubicBezTo>
                <a:lnTo>
                  <a:pt x="35719" y="59531"/>
                </a:lnTo>
                <a:cubicBezTo>
                  <a:pt x="29133" y="59531"/>
                  <a:pt x="23812" y="54211"/>
                  <a:pt x="23812" y="47625"/>
                </a:cubicBezTo>
                <a:lnTo>
                  <a:pt x="23812" y="35719"/>
                </a:lnTo>
                <a:cubicBezTo>
                  <a:pt x="23812" y="29133"/>
                  <a:pt x="29133" y="23812"/>
                  <a:pt x="35719" y="23812"/>
                </a:cubicBezTo>
                <a:close/>
                <a:moveTo>
                  <a:pt x="41672" y="86320"/>
                </a:moveTo>
                <a:cubicBezTo>
                  <a:pt x="41672" y="91249"/>
                  <a:pt x="37671" y="95250"/>
                  <a:pt x="32742" y="95250"/>
                </a:cubicBezTo>
                <a:cubicBezTo>
                  <a:pt x="27814" y="95250"/>
                  <a:pt x="23812" y="91249"/>
                  <a:pt x="23812" y="86320"/>
                </a:cubicBezTo>
                <a:cubicBezTo>
                  <a:pt x="23812" y="81392"/>
                  <a:pt x="27814" y="77391"/>
                  <a:pt x="32742" y="77391"/>
                </a:cubicBezTo>
                <a:cubicBezTo>
                  <a:pt x="37671" y="77391"/>
                  <a:pt x="41672" y="81392"/>
                  <a:pt x="41672" y="86320"/>
                </a:cubicBezTo>
                <a:close/>
                <a:moveTo>
                  <a:pt x="71438" y="95250"/>
                </a:moveTo>
                <a:cubicBezTo>
                  <a:pt x="66509" y="95250"/>
                  <a:pt x="62508" y="91249"/>
                  <a:pt x="62508" y="86320"/>
                </a:cubicBezTo>
                <a:cubicBezTo>
                  <a:pt x="62508" y="81392"/>
                  <a:pt x="66509" y="77391"/>
                  <a:pt x="71438" y="77391"/>
                </a:cubicBezTo>
                <a:cubicBezTo>
                  <a:pt x="76366" y="77391"/>
                  <a:pt x="80367" y="81392"/>
                  <a:pt x="80367" y="86320"/>
                </a:cubicBezTo>
                <a:cubicBezTo>
                  <a:pt x="80367" y="91249"/>
                  <a:pt x="76366" y="95250"/>
                  <a:pt x="71438" y="95250"/>
                </a:cubicBezTo>
                <a:close/>
                <a:moveTo>
                  <a:pt x="119063" y="86320"/>
                </a:moveTo>
                <a:cubicBezTo>
                  <a:pt x="119063" y="91249"/>
                  <a:pt x="115061" y="95250"/>
                  <a:pt x="110133" y="95250"/>
                </a:cubicBezTo>
                <a:cubicBezTo>
                  <a:pt x="105204" y="95250"/>
                  <a:pt x="101203" y="91249"/>
                  <a:pt x="101203" y="86320"/>
                </a:cubicBezTo>
                <a:cubicBezTo>
                  <a:pt x="101203" y="81392"/>
                  <a:pt x="105204" y="77391"/>
                  <a:pt x="110133" y="77391"/>
                </a:cubicBezTo>
                <a:cubicBezTo>
                  <a:pt x="115061" y="77391"/>
                  <a:pt x="119063" y="81392"/>
                  <a:pt x="119063" y="86320"/>
                </a:cubicBezTo>
                <a:close/>
                <a:moveTo>
                  <a:pt x="32742" y="130969"/>
                </a:moveTo>
                <a:cubicBezTo>
                  <a:pt x="27814" y="130969"/>
                  <a:pt x="23812" y="126967"/>
                  <a:pt x="23812" y="122039"/>
                </a:cubicBezTo>
                <a:cubicBezTo>
                  <a:pt x="23812" y="117111"/>
                  <a:pt x="27814" y="113109"/>
                  <a:pt x="32742" y="113109"/>
                </a:cubicBezTo>
                <a:cubicBezTo>
                  <a:pt x="37671" y="113109"/>
                  <a:pt x="41672" y="117111"/>
                  <a:pt x="41672" y="122039"/>
                </a:cubicBezTo>
                <a:cubicBezTo>
                  <a:pt x="41672" y="126967"/>
                  <a:pt x="37671" y="130969"/>
                  <a:pt x="32742" y="130969"/>
                </a:cubicBezTo>
                <a:close/>
                <a:moveTo>
                  <a:pt x="80367" y="122039"/>
                </a:moveTo>
                <a:cubicBezTo>
                  <a:pt x="80367" y="126967"/>
                  <a:pt x="76366" y="130969"/>
                  <a:pt x="71438" y="130969"/>
                </a:cubicBezTo>
                <a:cubicBezTo>
                  <a:pt x="66509" y="130969"/>
                  <a:pt x="62508" y="126967"/>
                  <a:pt x="62508" y="122039"/>
                </a:cubicBezTo>
                <a:cubicBezTo>
                  <a:pt x="62508" y="117111"/>
                  <a:pt x="66509" y="113109"/>
                  <a:pt x="71438" y="113109"/>
                </a:cubicBezTo>
                <a:cubicBezTo>
                  <a:pt x="76366" y="113109"/>
                  <a:pt x="80367" y="117111"/>
                  <a:pt x="80367" y="122039"/>
                </a:cubicBezTo>
                <a:close/>
                <a:moveTo>
                  <a:pt x="110133" y="130969"/>
                </a:moveTo>
                <a:cubicBezTo>
                  <a:pt x="105204" y="130969"/>
                  <a:pt x="101203" y="126967"/>
                  <a:pt x="101203" y="122039"/>
                </a:cubicBezTo>
                <a:cubicBezTo>
                  <a:pt x="101203" y="117111"/>
                  <a:pt x="105204" y="113109"/>
                  <a:pt x="110133" y="113109"/>
                </a:cubicBezTo>
                <a:cubicBezTo>
                  <a:pt x="115061" y="113109"/>
                  <a:pt x="119063" y="117111"/>
                  <a:pt x="119063" y="122039"/>
                </a:cubicBezTo>
                <a:cubicBezTo>
                  <a:pt x="119063" y="126967"/>
                  <a:pt x="115061" y="130969"/>
                  <a:pt x="110133" y="130969"/>
                </a:cubicBezTo>
                <a:close/>
                <a:moveTo>
                  <a:pt x="23812" y="157758"/>
                </a:moveTo>
                <a:cubicBezTo>
                  <a:pt x="23812" y="152809"/>
                  <a:pt x="27794" y="148828"/>
                  <a:pt x="32742" y="148828"/>
                </a:cubicBezTo>
                <a:lnTo>
                  <a:pt x="74414" y="148828"/>
                </a:lnTo>
                <a:cubicBezTo>
                  <a:pt x="79363" y="148828"/>
                  <a:pt x="83344" y="152809"/>
                  <a:pt x="83344" y="157758"/>
                </a:cubicBezTo>
                <a:cubicBezTo>
                  <a:pt x="83344" y="162706"/>
                  <a:pt x="79363" y="166688"/>
                  <a:pt x="74414" y="166688"/>
                </a:cubicBezTo>
                <a:lnTo>
                  <a:pt x="32742" y="166688"/>
                </a:lnTo>
                <a:cubicBezTo>
                  <a:pt x="27794" y="166688"/>
                  <a:pt x="23812" y="162706"/>
                  <a:pt x="23812" y="157758"/>
                </a:cubicBezTo>
                <a:close/>
                <a:moveTo>
                  <a:pt x="110133" y="148828"/>
                </a:moveTo>
                <a:cubicBezTo>
                  <a:pt x="115081" y="148828"/>
                  <a:pt x="119063" y="152809"/>
                  <a:pt x="119063" y="157758"/>
                </a:cubicBezTo>
                <a:cubicBezTo>
                  <a:pt x="119063" y="162706"/>
                  <a:pt x="115081" y="166688"/>
                  <a:pt x="110133" y="166688"/>
                </a:cubicBezTo>
                <a:cubicBezTo>
                  <a:pt x="105184" y="166688"/>
                  <a:pt x="101203" y="162706"/>
                  <a:pt x="101203" y="157758"/>
                </a:cubicBezTo>
                <a:cubicBezTo>
                  <a:pt x="101203" y="152809"/>
                  <a:pt x="105184" y="148828"/>
                  <a:pt x="110133" y="14882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3" name="Text 21"/>
          <p:cNvSpPr/>
          <p:nvPr/>
        </p:nvSpPr>
        <p:spPr>
          <a:xfrm>
            <a:off x="5003721" y="1504950"/>
            <a:ext cx="12573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Бухгалтерия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4432221" y="2019300"/>
            <a:ext cx="3400425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Бухгалтерский учет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государственного учреждения с интеграцией в ЕИС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4432221" y="2914650"/>
            <a:ext cx="3324225" cy="800100"/>
          </a:xfrm>
          <a:custGeom>
            <a:avLst/>
            <a:gdLst/>
            <a:ahLst/>
            <a:cxnLst/>
            <a:rect l="l" t="t" r="r" b="b"/>
            <a:pathLst>
              <a:path w="3324225" h="800100">
                <a:moveTo>
                  <a:pt x="76202" y="0"/>
                </a:moveTo>
                <a:lnTo>
                  <a:pt x="3248023" y="0"/>
                </a:lnTo>
                <a:cubicBezTo>
                  <a:pt x="3290108" y="0"/>
                  <a:pt x="3324225" y="34117"/>
                  <a:pt x="3324225" y="76202"/>
                </a:cubicBezTo>
                <a:lnTo>
                  <a:pt x="3324225" y="723898"/>
                </a:lnTo>
                <a:cubicBezTo>
                  <a:pt x="3324225" y="765983"/>
                  <a:pt x="3290108" y="800100"/>
                  <a:pt x="3248023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2B6CB0">
              <a:alpha val="5098"/>
            </a:srgbClr>
          </a:solidFill>
          <a:ln/>
        </p:spPr>
      </p:sp>
      <p:sp>
        <p:nvSpPr>
          <p:cNvPr id="26" name="Shape 24"/>
          <p:cNvSpPr/>
          <p:nvPr/>
        </p:nvSpPr>
        <p:spPr>
          <a:xfrm>
            <a:off x="4573905" y="30670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27" name="Text 25"/>
          <p:cNvSpPr/>
          <p:nvPr/>
        </p:nvSpPr>
        <p:spPr>
          <a:xfrm>
            <a:off x="4775121" y="30289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Финансовый учет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4573905" y="32575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29" name="Text 27"/>
          <p:cNvSpPr/>
          <p:nvPr/>
        </p:nvSpPr>
        <p:spPr>
          <a:xfrm>
            <a:off x="4775121" y="32194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Отчетность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4573905" y="34480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31" name="Text 29"/>
          <p:cNvSpPr/>
          <p:nvPr/>
        </p:nvSpPr>
        <p:spPr>
          <a:xfrm>
            <a:off x="4775121" y="34099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Интеграция с казначейством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8102561" y="1200150"/>
            <a:ext cx="3705225" cy="2705100"/>
          </a:xfrm>
          <a:custGeom>
            <a:avLst/>
            <a:gdLst/>
            <a:ahLst/>
            <a:cxnLst/>
            <a:rect l="l" t="t" r="r" b="b"/>
            <a:pathLst>
              <a:path w="3705225" h="2705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2590810"/>
                </a:lnTo>
                <a:cubicBezTo>
                  <a:pt x="3705225" y="2653930"/>
                  <a:pt x="3654055" y="2705100"/>
                  <a:pt x="3590935" y="2705100"/>
                </a:cubicBezTo>
                <a:lnTo>
                  <a:pt x="114290" y="2705100"/>
                </a:lnTo>
                <a:cubicBezTo>
                  <a:pt x="51170" y="2705100"/>
                  <a:pt x="0" y="2653930"/>
                  <a:pt x="0" y="259081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3" name="Shape 31"/>
          <p:cNvSpPr/>
          <p:nvPr/>
        </p:nvSpPr>
        <p:spPr>
          <a:xfrm>
            <a:off x="8102561" y="1200150"/>
            <a:ext cx="3705225" cy="38100"/>
          </a:xfrm>
          <a:custGeom>
            <a:avLst/>
            <a:gdLst/>
            <a:ahLst/>
            <a:cxnLst/>
            <a:rect l="l" t="t" r="r" b="b"/>
            <a:pathLst>
              <a:path w="3705225" h="38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34" name="Shape 32"/>
          <p:cNvSpPr/>
          <p:nvPr/>
        </p:nvSpPr>
        <p:spPr>
          <a:xfrm>
            <a:off x="8293061" y="14097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35" name="Shape 33"/>
          <p:cNvSpPr/>
          <p:nvPr/>
        </p:nvSpPr>
        <p:spPr>
          <a:xfrm>
            <a:off x="8402598" y="1543050"/>
            <a:ext cx="238125" cy="190500"/>
          </a:xfrm>
          <a:custGeom>
            <a:avLst/>
            <a:gdLst/>
            <a:ahLst/>
            <a:cxnLst/>
            <a:rect l="l" t="t" r="r" b="b"/>
            <a:pathLst>
              <a:path w="238125" h="190500">
                <a:moveTo>
                  <a:pt x="119063" y="83344"/>
                </a:moveTo>
                <a:cubicBezTo>
                  <a:pt x="140419" y="83344"/>
                  <a:pt x="157758" y="66005"/>
                  <a:pt x="157758" y="44648"/>
                </a:cubicBezTo>
                <a:cubicBezTo>
                  <a:pt x="157758" y="23292"/>
                  <a:pt x="140419" y="5953"/>
                  <a:pt x="119063" y="5953"/>
                </a:cubicBezTo>
                <a:cubicBezTo>
                  <a:pt x="97706" y="5953"/>
                  <a:pt x="80367" y="23292"/>
                  <a:pt x="80367" y="44648"/>
                </a:cubicBezTo>
                <a:cubicBezTo>
                  <a:pt x="80367" y="66005"/>
                  <a:pt x="97706" y="83344"/>
                  <a:pt x="119063" y="83344"/>
                </a:cubicBezTo>
                <a:close/>
                <a:moveTo>
                  <a:pt x="35719" y="86320"/>
                </a:moveTo>
                <a:cubicBezTo>
                  <a:pt x="50504" y="86320"/>
                  <a:pt x="62508" y="74317"/>
                  <a:pt x="62508" y="59531"/>
                </a:cubicBezTo>
                <a:cubicBezTo>
                  <a:pt x="62508" y="44746"/>
                  <a:pt x="50504" y="32742"/>
                  <a:pt x="35719" y="32742"/>
                </a:cubicBezTo>
                <a:cubicBezTo>
                  <a:pt x="20933" y="32742"/>
                  <a:pt x="8930" y="44746"/>
                  <a:pt x="8930" y="59531"/>
                </a:cubicBezTo>
                <a:cubicBezTo>
                  <a:pt x="8930" y="74317"/>
                  <a:pt x="20933" y="86320"/>
                  <a:pt x="35719" y="86320"/>
                </a:cubicBezTo>
                <a:close/>
                <a:moveTo>
                  <a:pt x="0" y="154781"/>
                </a:moveTo>
                <a:lnTo>
                  <a:pt x="0" y="166688"/>
                </a:lnTo>
                <a:cubicBezTo>
                  <a:pt x="0" y="173273"/>
                  <a:pt x="5321" y="178594"/>
                  <a:pt x="11906" y="178594"/>
                </a:cubicBezTo>
                <a:lnTo>
                  <a:pt x="44165" y="178594"/>
                </a:lnTo>
                <a:cubicBezTo>
                  <a:pt x="42565" y="174947"/>
                  <a:pt x="41672" y="170929"/>
                  <a:pt x="41672" y="166688"/>
                </a:cubicBezTo>
                <a:lnTo>
                  <a:pt x="41672" y="160734"/>
                </a:lnTo>
                <a:cubicBezTo>
                  <a:pt x="41672" y="140940"/>
                  <a:pt x="49113" y="122858"/>
                  <a:pt x="61354" y="109165"/>
                </a:cubicBezTo>
                <a:cubicBezTo>
                  <a:pt x="57001" y="107863"/>
                  <a:pt x="52388" y="107156"/>
                  <a:pt x="47625" y="107156"/>
                </a:cubicBezTo>
                <a:cubicBezTo>
                  <a:pt x="21320" y="107156"/>
                  <a:pt x="0" y="128476"/>
                  <a:pt x="0" y="154781"/>
                </a:cubicBezTo>
                <a:close/>
                <a:moveTo>
                  <a:pt x="229195" y="59531"/>
                </a:moveTo>
                <a:cubicBezTo>
                  <a:pt x="229195" y="44746"/>
                  <a:pt x="217192" y="32742"/>
                  <a:pt x="202406" y="32742"/>
                </a:cubicBezTo>
                <a:cubicBezTo>
                  <a:pt x="187621" y="32742"/>
                  <a:pt x="175617" y="44746"/>
                  <a:pt x="175617" y="59531"/>
                </a:cubicBezTo>
                <a:cubicBezTo>
                  <a:pt x="175617" y="74317"/>
                  <a:pt x="187621" y="86320"/>
                  <a:pt x="202406" y="86320"/>
                </a:cubicBezTo>
                <a:cubicBezTo>
                  <a:pt x="217192" y="86320"/>
                  <a:pt x="229195" y="74317"/>
                  <a:pt x="229195" y="59531"/>
                </a:cubicBezTo>
                <a:close/>
                <a:moveTo>
                  <a:pt x="59531" y="160734"/>
                </a:moveTo>
                <a:lnTo>
                  <a:pt x="59531" y="166688"/>
                </a:lnTo>
                <a:cubicBezTo>
                  <a:pt x="59531" y="173273"/>
                  <a:pt x="64852" y="178594"/>
                  <a:pt x="71438" y="178594"/>
                </a:cubicBezTo>
                <a:lnTo>
                  <a:pt x="129778" y="178594"/>
                </a:lnTo>
                <a:cubicBezTo>
                  <a:pt x="127136" y="170557"/>
                  <a:pt x="127434" y="162074"/>
                  <a:pt x="133759" y="154781"/>
                </a:cubicBezTo>
                <a:cubicBezTo>
                  <a:pt x="128550" y="148754"/>
                  <a:pt x="126132" y="140010"/>
                  <a:pt x="129518" y="131229"/>
                </a:cubicBezTo>
                <a:cubicBezTo>
                  <a:pt x="131973" y="124867"/>
                  <a:pt x="135434" y="118914"/>
                  <a:pt x="139712" y="113630"/>
                </a:cubicBezTo>
                <a:cubicBezTo>
                  <a:pt x="141722" y="111175"/>
                  <a:pt x="144028" y="109277"/>
                  <a:pt x="146521" y="107900"/>
                </a:cubicBezTo>
                <a:cubicBezTo>
                  <a:pt x="138299" y="103622"/>
                  <a:pt x="128960" y="101203"/>
                  <a:pt x="119063" y="101203"/>
                </a:cubicBezTo>
                <a:cubicBezTo>
                  <a:pt x="86171" y="101203"/>
                  <a:pt x="59531" y="127843"/>
                  <a:pt x="59531" y="160734"/>
                </a:cubicBezTo>
                <a:close/>
                <a:moveTo>
                  <a:pt x="232395" y="144326"/>
                </a:moveTo>
                <a:cubicBezTo>
                  <a:pt x="234739" y="142987"/>
                  <a:pt x="235930" y="140196"/>
                  <a:pt x="234925" y="137629"/>
                </a:cubicBezTo>
                <a:cubicBezTo>
                  <a:pt x="233139" y="133015"/>
                  <a:pt x="230646" y="128662"/>
                  <a:pt x="227521" y="124830"/>
                </a:cubicBezTo>
                <a:cubicBezTo>
                  <a:pt x="225809" y="122709"/>
                  <a:pt x="222796" y="122337"/>
                  <a:pt x="220452" y="123713"/>
                </a:cubicBezTo>
                <a:cubicBezTo>
                  <a:pt x="212341" y="128401"/>
                  <a:pt x="202369" y="122672"/>
                  <a:pt x="202369" y="113258"/>
                </a:cubicBezTo>
                <a:cubicBezTo>
                  <a:pt x="202369" y="110542"/>
                  <a:pt x="200546" y="108124"/>
                  <a:pt x="197867" y="107714"/>
                </a:cubicBezTo>
                <a:cubicBezTo>
                  <a:pt x="193067" y="106970"/>
                  <a:pt x="187896" y="106970"/>
                  <a:pt x="183096" y="107714"/>
                </a:cubicBezTo>
                <a:cubicBezTo>
                  <a:pt x="180417" y="108124"/>
                  <a:pt x="178594" y="110542"/>
                  <a:pt x="178594" y="113258"/>
                </a:cubicBezTo>
                <a:cubicBezTo>
                  <a:pt x="178594" y="122634"/>
                  <a:pt x="168622" y="128401"/>
                  <a:pt x="160511" y="123713"/>
                </a:cubicBezTo>
                <a:cubicBezTo>
                  <a:pt x="158167" y="122374"/>
                  <a:pt x="155153" y="122746"/>
                  <a:pt x="153442" y="124830"/>
                </a:cubicBezTo>
                <a:cubicBezTo>
                  <a:pt x="150316" y="128662"/>
                  <a:pt x="147824" y="133015"/>
                  <a:pt x="146038" y="137629"/>
                </a:cubicBezTo>
                <a:cubicBezTo>
                  <a:pt x="145070" y="140159"/>
                  <a:pt x="146224" y="142949"/>
                  <a:pt x="148568" y="144289"/>
                </a:cubicBezTo>
                <a:cubicBezTo>
                  <a:pt x="156716" y="148977"/>
                  <a:pt x="156716" y="160474"/>
                  <a:pt x="148568" y="165199"/>
                </a:cubicBezTo>
                <a:cubicBezTo>
                  <a:pt x="146224" y="166539"/>
                  <a:pt x="145033" y="169329"/>
                  <a:pt x="146038" y="171859"/>
                </a:cubicBezTo>
                <a:cubicBezTo>
                  <a:pt x="147824" y="176473"/>
                  <a:pt x="150316" y="180826"/>
                  <a:pt x="153442" y="184658"/>
                </a:cubicBezTo>
                <a:cubicBezTo>
                  <a:pt x="155153" y="186779"/>
                  <a:pt x="158167" y="187151"/>
                  <a:pt x="160511" y="185775"/>
                </a:cubicBezTo>
                <a:cubicBezTo>
                  <a:pt x="168622" y="181087"/>
                  <a:pt x="178594" y="186854"/>
                  <a:pt x="178594" y="196230"/>
                </a:cubicBezTo>
                <a:cubicBezTo>
                  <a:pt x="178594" y="198946"/>
                  <a:pt x="180417" y="201364"/>
                  <a:pt x="183096" y="201774"/>
                </a:cubicBezTo>
                <a:cubicBezTo>
                  <a:pt x="187896" y="202518"/>
                  <a:pt x="193067" y="202518"/>
                  <a:pt x="197867" y="201774"/>
                </a:cubicBezTo>
                <a:cubicBezTo>
                  <a:pt x="200546" y="201364"/>
                  <a:pt x="202369" y="198946"/>
                  <a:pt x="202369" y="196230"/>
                </a:cubicBezTo>
                <a:cubicBezTo>
                  <a:pt x="202369" y="186854"/>
                  <a:pt x="212341" y="181087"/>
                  <a:pt x="220452" y="185775"/>
                </a:cubicBezTo>
                <a:cubicBezTo>
                  <a:pt x="222796" y="187114"/>
                  <a:pt x="225809" y="186742"/>
                  <a:pt x="227521" y="184658"/>
                </a:cubicBezTo>
                <a:cubicBezTo>
                  <a:pt x="230646" y="180826"/>
                  <a:pt x="233139" y="176473"/>
                  <a:pt x="234925" y="171859"/>
                </a:cubicBezTo>
                <a:cubicBezTo>
                  <a:pt x="235893" y="169329"/>
                  <a:pt x="234739" y="166539"/>
                  <a:pt x="232395" y="165199"/>
                </a:cubicBezTo>
                <a:cubicBezTo>
                  <a:pt x="224247" y="160511"/>
                  <a:pt x="224247" y="149014"/>
                  <a:pt x="232395" y="144289"/>
                </a:cubicBezTo>
                <a:close/>
                <a:moveTo>
                  <a:pt x="175617" y="154781"/>
                </a:moveTo>
                <a:cubicBezTo>
                  <a:pt x="175617" y="146567"/>
                  <a:pt x="182286" y="139898"/>
                  <a:pt x="190500" y="139898"/>
                </a:cubicBezTo>
                <a:cubicBezTo>
                  <a:pt x="198714" y="139898"/>
                  <a:pt x="205383" y="146567"/>
                  <a:pt x="205383" y="154781"/>
                </a:cubicBezTo>
                <a:cubicBezTo>
                  <a:pt x="205383" y="162995"/>
                  <a:pt x="198714" y="169664"/>
                  <a:pt x="190500" y="169664"/>
                </a:cubicBezTo>
                <a:cubicBezTo>
                  <a:pt x="182286" y="169664"/>
                  <a:pt x="175617" y="162995"/>
                  <a:pt x="175617" y="154781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36" name="Text 34"/>
          <p:cNvSpPr/>
          <p:nvPr/>
        </p:nvSpPr>
        <p:spPr>
          <a:xfrm>
            <a:off x="8864561" y="1504950"/>
            <a:ext cx="17526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Зарплата и кадры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8293061" y="2019300"/>
            <a:ext cx="3400425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Кадровый учет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расчет стипендий и заработной платы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8293061" y="2914650"/>
            <a:ext cx="3324225" cy="800100"/>
          </a:xfrm>
          <a:custGeom>
            <a:avLst/>
            <a:gdLst/>
            <a:ahLst/>
            <a:cxnLst/>
            <a:rect l="l" t="t" r="r" b="b"/>
            <a:pathLst>
              <a:path w="3324225" h="800100">
                <a:moveTo>
                  <a:pt x="76202" y="0"/>
                </a:moveTo>
                <a:lnTo>
                  <a:pt x="3248023" y="0"/>
                </a:lnTo>
                <a:cubicBezTo>
                  <a:pt x="3290108" y="0"/>
                  <a:pt x="3324225" y="34117"/>
                  <a:pt x="3324225" y="76202"/>
                </a:cubicBezTo>
                <a:lnTo>
                  <a:pt x="3324225" y="723898"/>
                </a:lnTo>
                <a:cubicBezTo>
                  <a:pt x="3324225" y="765983"/>
                  <a:pt x="3290108" y="800100"/>
                  <a:pt x="3248023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4299E1">
              <a:alpha val="5098"/>
            </a:srgbClr>
          </a:solidFill>
          <a:ln/>
        </p:spPr>
      </p:sp>
      <p:sp>
        <p:nvSpPr>
          <p:cNvPr id="39" name="Shape 37"/>
          <p:cNvSpPr/>
          <p:nvPr/>
        </p:nvSpPr>
        <p:spPr>
          <a:xfrm>
            <a:off x="8434745" y="30670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40" name="Text 38"/>
          <p:cNvSpPr/>
          <p:nvPr/>
        </p:nvSpPr>
        <p:spPr>
          <a:xfrm>
            <a:off x="8635961" y="30289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Учет кадров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8434745" y="32575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42" name="Text 40"/>
          <p:cNvSpPr/>
          <p:nvPr/>
        </p:nvSpPr>
        <p:spPr>
          <a:xfrm>
            <a:off x="8635961" y="32194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Расчет зарплаты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8434745" y="34480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44" name="Text 42"/>
          <p:cNvSpPr/>
          <p:nvPr/>
        </p:nvSpPr>
        <p:spPr>
          <a:xfrm>
            <a:off x="8635961" y="34099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Стипендиальное обеспечение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381000" y="4076700"/>
            <a:ext cx="3705225" cy="2457450"/>
          </a:xfrm>
          <a:custGeom>
            <a:avLst/>
            <a:gdLst/>
            <a:ahLst/>
            <a:cxnLst/>
            <a:rect l="l" t="t" r="r" b="b"/>
            <a:pathLst>
              <a:path w="3705225" h="245745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2343154"/>
                </a:lnTo>
                <a:cubicBezTo>
                  <a:pt x="3705225" y="2406278"/>
                  <a:pt x="3654053" y="2457450"/>
                  <a:pt x="3590929" y="2457450"/>
                </a:cubicBezTo>
                <a:lnTo>
                  <a:pt x="114296" y="2457450"/>
                </a:lnTo>
                <a:cubicBezTo>
                  <a:pt x="51172" y="2457450"/>
                  <a:pt x="0" y="2406278"/>
                  <a:pt x="0" y="2343154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6" name="Shape 44"/>
          <p:cNvSpPr/>
          <p:nvPr/>
        </p:nvSpPr>
        <p:spPr>
          <a:xfrm>
            <a:off x="381000" y="4076700"/>
            <a:ext cx="3705225" cy="38100"/>
          </a:xfrm>
          <a:custGeom>
            <a:avLst/>
            <a:gdLst/>
            <a:ahLst/>
            <a:cxnLst/>
            <a:rect l="l" t="t" r="r" b="b"/>
            <a:pathLst>
              <a:path w="3705225" h="38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47" name="Shape 45"/>
          <p:cNvSpPr/>
          <p:nvPr/>
        </p:nvSpPr>
        <p:spPr>
          <a:xfrm>
            <a:off x="571500" y="42862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48" name="Shape 46"/>
          <p:cNvSpPr/>
          <p:nvPr/>
        </p:nvSpPr>
        <p:spPr>
          <a:xfrm>
            <a:off x="704850" y="44196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87139" y="3200"/>
                </a:moveTo>
                <a:cubicBezTo>
                  <a:pt x="91715" y="-1042"/>
                  <a:pt x="98785" y="-1042"/>
                  <a:pt x="103324" y="3200"/>
                </a:cubicBezTo>
                <a:lnTo>
                  <a:pt x="136922" y="34342"/>
                </a:lnTo>
                <a:lnTo>
                  <a:pt x="136922" y="29766"/>
                </a:lnTo>
                <a:cubicBezTo>
                  <a:pt x="136922" y="23180"/>
                  <a:pt x="142242" y="17859"/>
                  <a:pt x="148828" y="17859"/>
                </a:cubicBezTo>
                <a:lnTo>
                  <a:pt x="160734" y="17859"/>
                </a:lnTo>
                <a:cubicBezTo>
                  <a:pt x="167320" y="17859"/>
                  <a:pt x="172641" y="23180"/>
                  <a:pt x="172641" y="29766"/>
                </a:cubicBezTo>
                <a:lnTo>
                  <a:pt x="172641" y="67531"/>
                </a:lnTo>
                <a:lnTo>
                  <a:pt x="186705" y="80590"/>
                </a:lnTo>
                <a:cubicBezTo>
                  <a:pt x="190277" y="83939"/>
                  <a:pt x="191467" y="89111"/>
                  <a:pt x="189681" y="93650"/>
                </a:cubicBezTo>
                <a:cubicBezTo>
                  <a:pt x="187896" y="98189"/>
                  <a:pt x="183505" y="101203"/>
                  <a:pt x="178594" y="101203"/>
                </a:cubicBezTo>
                <a:lnTo>
                  <a:pt x="172641" y="101203"/>
                </a:lnTo>
                <a:lnTo>
                  <a:pt x="172641" y="166688"/>
                </a:lnTo>
                <a:cubicBezTo>
                  <a:pt x="172641" y="179822"/>
                  <a:pt x="161962" y="190500"/>
                  <a:pt x="148828" y="190500"/>
                </a:cubicBezTo>
                <a:lnTo>
                  <a:pt x="41672" y="190500"/>
                </a:lnTo>
                <a:cubicBezTo>
                  <a:pt x="28538" y="190500"/>
                  <a:pt x="17859" y="179822"/>
                  <a:pt x="17859" y="166688"/>
                </a:cubicBezTo>
                <a:lnTo>
                  <a:pt x="17859" y="101203"/>
                </a:lnTo>
                <a:lnTo>
                  <a:pt x="11906" y="101203"/>
                </a:lnTo>
                <a:cubicBezTo>
                  <a:pt x="6995" y="101203"/>
                  <a:pt x="2604" y="98189"/>
                  <a:pt x="819" y="93650"/>
                </a:cubicBezTo>
                <a:cubicBezTo>
                  <a:pt x="-967" y="89111"/>
                  <a:pt x="223" y="83902"/>
                  <a:pt x="3795" y="80590"/>
                </a:cubicBezTo>
                <a:lnTo>
                  <a:pt x="87139" y="3200"/>
                </a:lnTo>
                <a:close/>
                <a:moveTo>
                  <a:pt x="83344" y="92273"/>
                </a:moveTo>
                <a:lnTo>
                  <a:pt x="83344" y="107156"/>
                </a:lnTo>
                <a:lnTo>
                  <a:pt x="68461" y="107156"/>
                </a:lnTo>
                <a:cubicBezTo>
                  <a:pt x="65187" y="107156"/>
                  <a:pt x="62508" y="109835"/>
                  <a:pt x="62508" y="113109"/>
                </a:cubicBezTo>
                <a:lnTo>
                  <a:pt x="62508" y="125016"/>
                </a:lnTo>
                <a:cubicBezTo>
                  <a:pt x="62508" y="128290"/>
                  <a:pt x="65187" y="130969"/>
                  <a:pt x="68461" y="130969"/>
                </a:cubicBezTo>
                <a:lnTo>
                  <a:pt x="83344" y="130969"/>
                </a:lnTo>
                <a:lnTo>
                  <a:pt x="83344" y="145852"/>
                </a:lnTo>
                <a:cubicBezTo>
                  <a:pt x="83344" y="149126"/>
                  <a:pt x="86023" y="151805"/>
                  <a:pt x="89297" y="151805"/>
                </a:cubicBezTo>
                <a:lnTo>
                  <a:pt x="101203" y="151805"/>
                </a:lnTo>
                <a:cubicBezTo>
                  <a:pt x="104477" y="151805"/>
                  <a:pt x="107156" y="149126"/>
                  <a:pt x="107156" y="145852"/>
                </a:cubicBezTo>
                <a:lnTo>
                  <a:pt x="107156" y="130969"/>
                </a:lnTo>
                <a:lnTo>
                  <a:pt x="122039" y="130969"/>
                </a:lnTo>
                <a:cubicBezTo>
                  <a:pt x="125313" y="130969"/>
                  <a:pt x="127992" y="128290"/>
                  <a:pt x="127992" y="125016"/>
                </a:cubicBezTo>
                <a:lnTo>
                  <a:pt x="127992" y="113109"/>
                </a:lnTo>
                <a:cubicBezTo>
                  <a:pt x="127992" y="109835"/>
                  <a:pt x="125313" y="107156"/>
                  <a:pt x="122039" y="107156"/>
                </a:cubicBezTo>
                <a:lnTo>
                  <a:pt x="107156" y="107156"/>
                </a:lnTo>
                <a:lnTo>
                  <a:pt x="107156" y="92273"/>
                </a:lnTo>
                <a:cubicBezTo>
                  <a:pt x="107156" y="88999"/>
                  <a:pt x="104477" y="86320"/>
                  <a:pt x="101203" y="86320"/>
                </a:cubicBezTo>
                <a:lnTo>
                  <a:pt x="89297" y="86320"/>
                </a:lnTo>
                <a:cubicBezTo>
                  <a:pt x="86023" y="86320"/>
                  <a:pt x="83344" y="88999"/>
                  <a:pt x="83344" y="92273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49" name="Text 47"/>
          <p:cNvSpPr/>
          <p:nvPr/>
        </p:nvSpPr>
        <p:spPr>
          <a:xfrm>
            <a:off x="1143000" y="4381500"/>
            <a:ext cx="24574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Медицина. Поликлиника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571500" y="4895850"/>
            <a:ext cx="340042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Учет пациентов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регистратура, запись на прием, ведение электронных медкарт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571500" y="5543550"/>
            <a:ext cx="3324225" cy="800100"/>
          </a:xfrm>
          <a:custGeom>
            <a:avLst/>
            <a:gdLst/>
            <a:ahLst/>
            <a:cxnLst/>
            <a:rect l="l" t="t" r="r" b="b"/>
            <a:pathLst>
              <a:path w="3324225" h="800100">
                <a:moveTo>
                  <a:pt x="76202" y="0"/>
                </a:moveTo>
                <a:lnTo>
                  <a:pt x="3248023" y="0"/>
                </a:lnTo>
                <a:cubicBezTo>
                  <a:pt x="3290108" y="0"/>
                  <a:pt x="3324225" y="34117"/>
                  <a:pt x="3324225" y="76202"/>
                </a:cubicBezTo>
                <a:lnTo>
                  <a:pt x="3324225" y="723898"/>
                </a:lnTo>
                <a:cubicBezTo>
                  <a:pt x="3324225" y="765983"/>
                  <a:pt x="3290108" y="800100"/>
                  <a:pt x="3248023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1A365D">
              <a:alpha val="5098"/>
            </a:srgbClr>
          </a:solidFill>
          <a:ln/>
        </p:spPr>
      </p:sp>
      <p:sp>
        <p:nvSpPr>
          <p:cNvPr id="52" name="Shape 50"/>
          <p:cNvSpPr/>
          <p:nvPr/>
        </p:nvSpPr>
        <p:spPr>
          <a:xfrm>
            <a:off x="713184" y="56959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53" name="Text 51"/>
          <p:cNvSpPr/>
          <p:nvPr/>
        </p:nvSpPr>
        <p:spPr>
          <a:xfrm>
            <a:off x="914400" y="56578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Электронная запись</a:t>
            </a:r>
            <a:endParaRPr lang="en-US" sz="1600" dirty="0"/>
          </a:p>
        </p:txBody>
      </p:sp>
      <p:sp>
        <p:nvSpPr>
          <p:cNvPr id="54" name="Shape 52"/>
          <p:cNvSpPr/>
          <p:nvPr/>
        </p:nvSpPr>
        <p:spPr>
          <a:xfrm>
            <a:off x="713184" y="58864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55" name="Text 53"/>
          <p:cNvSpPr/>
          <p:nvPr/>
        </p:nvSpPr>
        <p:spPr>
          <a:xfrm>
            <a:off x="914400" y="58483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ЭМК пациентов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713184" y="60769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57" name="Text 55"/>
          <p:cNvSpPr/>
          <p:nvPr/>
        </p:nvSpPr>
        <p:spPr>
          <a:xfrm>
            <a:off x="914400" y="60388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Управление расписанием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4241721" y="4076700"/>
            <a:ext cx="3705225" cy="2457450"/>
          </a:xfrm>
          <a:custGeom>
            <a:avLst/>
            <a:gdLst/>
            <a:ahLst/>
            <a:cxnLst/>
            <a:rect l="l" t="t" r="r" b="b"/>
            <a:pathLst>
              <a:path w="3705225" h="245745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2343154"/>
                </a:lnTo>
                <a:cubicBezTo>
                  <a:pt x="3705225" y="2406278"/>
                  <a:pt x="3654053" y="2457450"/>
                  <a:pt x="3590929" y="2457450"/>
                </a:cubicBezTo>
                <a:lnTo>
                  <a:pt x="114296" y="2457450"/>
                </a:lnTo>
                <a:cubicBezTo>
                  <a:pt x="51172" y="2457450"/>
                  <a:pt x="0" y="2406278"/>
                  <a:pt x="0" y="2343154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9" name="Shape 57"/>
          <p:cNvSpPr/>
          <p:nvPr/>
        </p:nvSpPr>
        <p:spPr>
          <a:xfrm>
            <a:off x="4241721" y="4076700"/>
            <a:ext cx="3705225" cy="38100"/>
          </a:xfrm>
          <a:custGeom>
            <a:avLst/>
            <a:gdLst/>
            <a:ahLst/>
            <a:cxnLst/>
            <a:rect l="l" t="t" r="r" b="b"/>
            <a:pathLst>
              <a:path w="3705225" h="38100">
                <a:moveTo>
                  <a:pt x="38100" y="0"/>
                </a:moveTo>
                <a:lnTo>
                  <a:pt x="3667125" y="0"/>
                </a:lnTo>
                <a:cubicBezTo>
                  <a:pt x="3688153" y="0"/>
                  <a:pt x="3705225" y="17072"/>
                  <a:pt x="3705225" y="38100"/>
                </a:cubicBezTo>
                <a:lnTo>
                  <a:pt x="3705225" y="38100"/>
                </a:lnTo>
                <a:lnTo>
                  <a:pt x="0" y="38100"/>
                </a:ln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60" name="Shape 58"/>
          <p:cNvSpPr/>
          <p:nvPr/>
        </p:nvSpPr>
        <p:spPr>
          <a:xfrm>
            <a:off x="4432221" y="428625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76202" y="0"/>
                </a:moveTo>
                <a:lnTo>
                  <a:pt x="380998" y="0"/>
                </a:lnTo>
                <a:cubicBezTo>
                  <a:pt x="423055" y="0"/>
                  <a:pt x="457200" y="34145"/>
                  <a:pt x="457200" y="76202"/>
                </a:cubicBezTo>
                <a:lnTo>
                  <a:pt x="457200" y="380998"/>
                </a:lnTo>
                <a:cubicBezTo>
                  <a:pt x="457200" y="423055"/>
                  <a:pt x="423055" y="457200"/>
                  <a:pt x="3809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61" name="Shape 59"/>
          <p:cNvSpPr/>
          <p:nvPr/>
        </p:nvSpPr>
        <p:spPr>
          <a:xfrm>
            <a:off x="4565571" y="44196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23812" y="41672"/>
                </a:moveTo>
                <a:cubicBezTo>
                  <a:pt x="23812" y="31812"/>
                  <a:pt x="31812" y="23812"/>
                  <a:pt x="41672" y="23812"/>
                </a:cubicBezTo>
                <a:cubicBezTo>
                  <a:pt x="51532" y="23812"/>
                  <a:pt x="59531" y="31812"/>
                  <a:pt x="59531" y="41672"/>
                </a:cubicBezTo>
                <a:lnTo>
                  <a:pt x="59531" y="83344"/>
                </a:lnTo>
                <a:lnTo>
                  <a:pt x="23812" y="83344"/>
                </a:lnTo>
                <a:lnTo>
                  <a:pt x="23812" y="41672"/>
                </a:lnTo>
                <a:close/>
                <a:moveTo>
                  <a:pt x="65484" y="136922"/>
                </a:moveTo>
                <a:cubicBezTo>
                  <a:pt x="65484" y="118802"/>
                  <a:pt x="72219" y="102245"/>
                  <a:pt x="83344" y="89669"/>
                </a:cubicBezTo>
                <a:lnTo>
                  <a:pt x="83344" y="41672"/>
                </a:lnTo>
                <a:cubicBezTo>
                  <a:pt x="83344" y="18641"/>
                  <a:pt x="64703" y="0"/>
                  <a:pt x="41672" y="0"/>
                </a:cubicBezTo>
                <a:cubicBezTo>
                  <a:pt x="18641" y="0"/>
                  <a:pt x="0" y="18641"/>
                  <a:pt x="0" y="41672"/>
                </a:cubicBezTo>
                <a:lnTo>
                  <a:pt x="0" y="148828"/>
                </a:lnTo>
                <a:cubicBezTo>
                  <a:pt x="0" y="171859"/>
                  <a:pt x="18641" y="190500"/>
                  <a:pt x="41672" y="190500"/>
                </a:cubicBezTo>
                <a:cubicBezTo>
                  <a:pt x="55550" y="190500"/>
                  <a:pt x="67828" y="183728"/>
                  <a:pt x="75419" y="173273"/>
                </a:cubicBezTo>
                <a:cubicBezTo>
                  <a:pt x="69093" y="162632"/>
                  <a:pt x="65484" y="150205"/>
                  <a:pt x="65484" y="136922"/>
                </a:cubicBezTo>
                <a:close/>
                <a:moveTo>
                  <a:pt x="89557" y="161999"/>
                </a:moveTo>
                <a:cubicBezTo>
                  <a:pt x="91269" y="165236"/>
                  <a:pt x="95622" y="165608"/>
                  <a:pt x="98227" y="163004"/>
                </a:cubicBezTo>
                <a:lnTo>
                  <a:pt x="163004" y="98227"/>
                </a:lnTo>
                <a:cubicBezTo>
                  <a:pt x="165608" y="95622"/>
                  <a:pt x="165236" y="91269"/>
                  <a:pt x="161999" y="89557"/>
                </a:cubicBezTo>
                <a:cubicBezTo>
                  <a:pt x="154521" y="85576"/>
                  <a:pt x="146000" y="83344"/>
                  <a:pt x="136922" y="83344"/>
                </a:cubicBezTo>
                <a:cubicBezTo>
                  <a:pt x="107342" y="83344"/>
                  <a:pt x="83344" y="107342"/>
                  <a:pt x="83344" y="136922"/>
                </a:cubicBezTo>
                <a:cubicBezTo>
                  <a:pt x="83344" y="145963"/>
                  <a:pt x="85576" y="154521"/>
                  <a:pt x="89557" y="161999"/>
                </a:cubicBezTo>
                <a:close/>
                <a:moveTo>
                  <a:pt x="110840" y="175617"/>
                </a:moveTo>
                <a:cubicBezTo>
                  <a:pt x="108235" y="178222"/>
                  <a:pt x="108607" y="182575"/>
                  <a:pt x="111844" y="184286"/>
                </a:cubicBezTo>
                <a:cubicBezTo>
                  <a:pt x="119323" y="188268"/>
                  <a:pt x="127843" y="190500"/>
                  <a:pt x="136922" y="190500"/>
                </a:cubicBezTo>
                <a:cubicBezTo>
                  <a:pt x="166501" y="190500"/>
                  <a:pt x="190500" y="166501"/>
                  <a:pt x="190500" y="136922"/>
                </a:cubicBezTo>
                <a:cubicBezTo>
                  <a:pt x="190500" y="127881"/>
                  <a:pt x="188268" y="119323"/>
                  <a:pt x="184286" y="111844"/>
                </a:cubicBezTo>
                <a:cubicBezTo>
                  <a:pt x="182575" y="108607"/>
                  <a:pt x="178222" y="108235"/>
                  <a:pt x="175617" y="110840"/>
                </a:cubicBezTo>
                <a:lnTo>
                  <a:pt x="110840" y="175617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62" name="Text 60"/>
          <p:cNvSpPr/>
          <p:nvPr/>
        </p:nvSpPr>
        <p:spPr>
          <a:xfrm>
            <a:off x="5003721" y="4381500"/>
            <a:ext cx="1828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Медицина. Аптека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4432221" y="4895850"/>
            <a:ext cx="340042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Учет аптечных товаров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в больничной аптеке с контролем остатков</a:t>
            </a:r>
            <a:endParaRPr lang="en-US" sz="1600" dirty="0"/>
          </a:p>
        </p:txBody>
      </p:sp>
      <p:sp>
        <p:nvSpPr>
          <p:cNvPr id="64" name="Shape 62"/>
          <p:cNvSpPr/>
          <p:nvPr/>
        </p:nvSpPr>
        <p:spPr>
          <a:xfrm>
            <a:off x="4432221" y="5543550"/>
            <a:ext cx="3324225" cy="800100"/>
          </a:xfrm>
          <a:custGeom>
            <a:avLst/>
            <a:gdLst/>
            <a:ahLst/>
            <a:cxnLst/>
            <a:rect l="l" t="t" r="r" b="b"/>
            <a:pathLst>
              <a:path w="3324225" h="800100">
                <a:moveTo>
                  <a:pt x="76202" y="0"/>
                </a:moveTo>
                <a:lnTo>
                  <a:pt x="3248023" y="0"/>
                </a:lnTo>
                <a:cubicBezTo>
                  <a:pt x="3290108" y="0"/>
                  <a:pt x="3324225" y="34117"/>
                  <a:pt x="3324225" y="76202"/>
                </a:cubicBezTo>
                <a:lnTo>
                  <a:pt x="3324225" y="723898"/>
                </a:lnTo>
                <a:cubicBezTo>
                  <a:pt x="3324225" y="765983"/>
                  <a:pt x="3290108" y="800100"/>
                  <a:pt x="3248023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2B6CB0">
              <a:alpha val="5098"/>
            </a:srgbClr>
          </a:solidFill>
          <a:ln/>
        </p:spPr>
      </p:sp>
      <p:sp>
        <p:nvSpPr>
          <p:cNvPr id="65" name="Shape 63"/>
          <p:cNvSpPr/>
          <p:nvPr/>
        </p:nvSpPr>
        <p:spPr>
          <a:xfrm>
            <a:off x="4573905" y="56959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66" name="Text 64"/>
          <p:cNvSpPr/>
          <p:nvPr/>
        </p:nvSpPr>
        <p:spPr>
          <a:xfrm>
            <a:off x="4775121" y="56578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Складской учет</a:t>
            </a:r>
            <a:endParaRPr lang="en-US" sz="1600" dirty="0"/>
          </a:p>
        </p:txBody>
      </p:sp>
      <p:sp>
        <p:nvSpPr>
          <p:cNvPr id="67" name="Shape 65"/>
          <p:cNvSpPr/>
          <p:nvPr/>
        </p:nvSpPr>
        <p:spPr>
          <a:xfrm>
            <a:off x="4573905" y="58864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68" name="Text 66"/>
          <p:cNvSpPr/>
          <p:nvPr/>
        </p:nvSpPr>
        <p:spPr>
          <a:xfrm>
            <a:off x="4775121" y="58483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Контроль сроков</a:t>
            </a:r>
            <a:endParaRPr lang="en-US" sz="1600" dirty="0"/>
          </a:p>
        </p:txBody>
      </p:sp>
      <p:sp>
        <p:nvSpPr>
          <p:cNvPr id="69" name="Shape 67"/>
          <p:cNvSpPr/>
          <p:nvPr/>
        </p:nvSpPr>
        <p:spPr>
          <a:xfrm>
            <a:off x="4573905" y="6076950"/>
            <a:ext cx="116681" cy="133350"/>
          </a:xfrm>
          <a:custGeom>
            <a:avLst/>
            <a:gdLst/>
            <a:ahLst/>
            <a:cxnLst/>
            <a:rect l="l" t="t" r="r" b="b"/>
            <a:pathLst>
              <a:path w="116681" h="133350">
                <a:moveTo>
                  <a:pt x="113243" y="18257"/>
                </a:moveTo>
                <a:cubicBezTo>
                  <a:pt x="116968" y="20966"/>
                  <a:pt x="117801" y="26175"/>
                  <a:pt x="115093" y="29900"/>
                </a:cubicBezTo>
                <a:lnTo>
                  <a:pt x="48418" y="121578"/>
                </a:lnTo>
                <a:cubicBezTo>
                  <a:pt x="46985" y="123557"/>
                  <a:pt x="44771" y="124781"/>
                  <a:pt x="42323" y="124990"/>
                </a:cubicBezTo>
                <a:cubicBezTo>
                  <a:pt x="39875" y="125198"/>
                  <a:pt x="37505" y="124286"/>
                  <a:pt x="35786" y="122567"/>
                </a:cubicBezTo>
                <a:lnTo>
                  <a:pt x="2448" y="89230"/>
                </a:lnTo>
                <a:cubicBezTo>
                  <a:pt x="-807" y="85974"/>
                  <a:pt x="-807" y="80687"/>
                  <a:pt x="2448" y="77432"/>
                </a:cubicBezTo>
                <a:cubicBezTo>
                  <a:pt x="5704" y="74176"/>
                  <a:pt x="10991" y="74176"/>
                  <a:pt x="14247" y="77432"/>
                </a:cubicBezTo>
                <a:lnTo>
                  <a:pt x="40682" y="103867"/>
                </a:lnTo>
                <a:lnTo>
                  <a:pt x="101627" y="20081"/>
                </a:lnTo>
                <a:cubicBezTo>
                  <a:pt x="104336" y="16356"/>
                  <a:pt x="109545" y="15523"/>
                  <a:pt x="113269" y="18231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70" name="Text 68"/>
          <p:cNvSpPr/>
          <p:nvPr/>
        </p:nvSpPr>
        <p:spPr>
          <a:xfrm>
            <a:off x="4775121" y="6038850"/>
            <a:ext cx="29337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Отчетность</a:t>
            </a:r>
            <a:endParaRPr lang="en-US" sz="1600" dirty="0"/>
          </a:p>
        </p:txBody>
      </p:sp>
      <p:sp>
        <p:nvSpPr>
          <p:cNvPr id="71" name="Shape 69"/>
          <p:cNvSpPr/>
          <p:nvPr/>
        </p:nvSpPr>
        <p:spPr>
          <a:xfrm>
            <a:off x="8102561" y="4057650"/>
            <a:ext cx="3705225" cy="2476500"/>
          </a:xfrm>
          <a:custGeom>
            <a:avLst/>
            <a:gdLst/>
            <a:ahLst/>
            <a:cxnLst/>
            <a:rect l="l" t="t" r="r" b="b"/>
            <a:pathLst>
              <a:path w="3705225" h="2476500">
                <a:moveTo>
                  <a:pt x="114290" y="0"/>
                </a:moveTo>
                <a:lnTo>
                  <a:pt x="3590935" y="0"/>
                </a:lnTo>
                <a:cubicBezTo>
                  <a:pt x="3654055" y="0"/>
                  <a:pt x="3705225" y="51170"/>
                  <a:pt x="3705225" y="114290"/>
                </a:cubicBezTo>
                <a:lnTo>
                  <a:pt x="3705225" y="2362210"/>
                </a:lnTo>
                <a:cubicBezTo>
                  <a:pt x="3705225" y="2425330"/>
                  <a:pt x="3654055" y="2476500"/>
                  <a:pt x="3590935" y="2476500"/>
                </a:cubicBezTo>
                <a:lnTo>
                  <a:pt x="114290" y="2476500"/>
                </a:lnTo>
                <a:cubicBezTo>
                  <a:pt x="51170" y="2476500"/>
                  <a:pt x="0" y="2425330"/>
                  <a:pt x="0" y="2362210"/>
                </a:cubicBezTo>
                <a:lnTo>
                  <a:pt x="0" y="114290"/>
                </a:lnTo>
                <a:cubicBezTo>
                  <a:pt x="0" y="51212"/>
                  <a:pt x="51212" y="0"/>
                  <a:pt x="114290" y="0"/>
                </a:cubicBezTo>
                <a:close/>
              </a:path>
            </a:pathLst>
          </a:custGeom>
          <a:gradFill flip="none" rotWithShape="1">
            <a:gsLst>
              <a:gs pos="0">
                <a:srgbClr val="1A365D"/>
              </a:gs>
              <a:gs pos="100000">
                <a:srgbClr val="2B6CB0"/>
              </a:gs>
            </a:gsLst>
            <a:lin ang="2700000" scaled="1"/>
          </a:gra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2" name="Shape 70"/>
          <p:cNvSpPr/>
          <p:nvPr/>
        </p:nvSpPr>
        <p:spPr>
          <a:xfrm>
            <a:off x="9742408" y="4362450"/>
            <a:ext cx="428625" cy="342900"/>
          </a:xfrm>
          <a:custGeom>
            <a:avLst/>
            <a:gdLst/>
            <a:ahLst/>
            <a:cxnLst/>
            <a:rect l="l" t="t" r="r" b="b"/>
            <a:pathLst>
              <a:path w="428625" h="342900">
                <a:moveTo>
                  <a:pt x="278539" y="140977"/>
                </a:moveTo>
                <a:cubicBezTo>
                  <a:pt x="286710" y="138767"/>
                  <a:pt x="295282" y="142652"/>
                  <a:pt x="298966" y="150220"/>
                </a:cubicBezTo>
                <a:lnTo>
                  <a:pt x="311423" y="175401"/>
                </a:lnTo>
                <a:cubicBezTo>
                  <a:pt x="318321" y="176339"/>
                  <a:pt x="325085" y="178214"/>
                  <a:pt x="331448" y="180826"/>
                </a:cubicBezTo>
                <a:lnTo>
                  <a:pt x="354888" y="165222"/>
                </a:lnTo>
                <a:cubicBezTo>
                  <a:pt x="361920" y="160533"/>
                  <a:pt x="371229" y="161471"/>
                  <a:pt x="377190" y="167432"/>
                </a:cubicBezTo>
                <a:lnTo>
                  <a:pt x="390049" y="180290"/>
                </a:lnTo>
                <a:cubicBezTo>
                  <a:pt x="396009" y="186251"/>
                  <a:pt x="396947" y="195627"/>
                  <a:pt x="392259" y="202592"/>
                </a:cubicBezTo>
                <a:lnTo>
                  <a:pt x="376654" y="225966"/>
                </a:lnTo>
                <a:cubicBezTo>
                  <a:pt x="377927" y="229113"/>
                  <a:pt x="379065" y="232395"/>
                  <a:pt x="380003" y="235811"/>
                </a:cubicBezTo>
                <a:cubicBezTo>
                  <a:pt x="380940" y="239226"/>
                  <a:pt x="381543" y="242575"/>
                  <a:pt x="382012" y="245991"/>
                </a:cubicBezTo>
                <a:lnTo>
                  <a:pt x="407261" y="258447"/>
                </a:lnTo>
                <a:cubicBezTo>
                  <a:pt x="414829" y="262198"/>
                  <a:pt x="418713" y="270770"/>
                  <a:pt x="416503" y="278874"/>
                </a:cubicBezTo>
                <a:lnTo>
                  <a:pt x="411815" y="296421"/>
                </a:lnTo>
                <a:cubicBezTo>
                  <a:pt x="409605" y="304525"/>
                  <a:pt x="402037" y="310016"/>
                  <a:pt x="393598" y="309481"/>
                </a:cubicBezTo>
                <a:lnTo>
                  <a:pt x="365470" y="307672"/>
                </a:lnTo>
                <a:cubicBezTo>
                  <a:pt x="361251" y="313097"/>
                  <a:pt x="356362" y="318120"/>
                  <a:pt x="350803" y="322406"/>
                </a:cubicBezTo>
                <a:lnTo>
                  <a:pt x="352611" y="350468"/>
                </a:lnTo>
                <a:cubicBezTo>
                  <a:pt x="353147" y="358906"/>
                  <a:pt x="347655" y="366541"/>
                  <a:pt x="339551" y="368684"/>
                </a:cubicBezTo>
                <a:lnTo>
                  <a:pt x="322005" y="373373"/>
                </a:lnTo>
                <a:cubicBezTo>
                  <a:pt x="313834" y="375583"/>
                  <a:pt x="305328" y="371698"/>
                  <a:pt x="301578" y="364130"/>
                </a:cubicBezTo>
                <a:lnTo>
                  <a:pt x="289121" y="338949"/>
                </a:lnTo>
                <a:cubicBezTo>
                  <a:pt x="282223" y="338011"/>
                  <a:pt x="275459" y="336136"/>
                  <a:pt x="269096" y="333524"/>
                </a:cubicBezTo>
                <a:lnTo>
                  <a:pt x="245656" y="349128"/>
                </a:lnTo>
                <a:cubicBezTo>
                  <a:pt x="238624" y="353817"/>
                  <a:pt x="229314" y="352879"/>
                  <a:pt x="223354" y="346918"/>
                </a:cubicBezTo>
                <a:lnTo>
                  <a:pt x="210495" y="334060"/>
                </a:lnTo>
                <a:cubicBezTo>
                  <a:pt x="204534" y="328099"/>
                  <a:pt x="203597" y="318790"/>
                  <a:pt x="208285" y="311758"/>
                </a:cubicBezTo>
                <a:lnTo>
                  <a:pt x="223890" y="288317"/>
                </a:lnTo>
                <a:cubicBezTo>
                  <a:pt x="222617" y="285170"/>
                  <a:pt x="221479" y="281888"/>
                  <a:pt x="220541" y="278472"/>
                </a:cubicBezTo>
                <a:cubicBezTo>
                  <a:pt x="219603" y="275057"/>
                  <a:pt x="219001" y="271641"/>
                  <a:pt x="218532" y="268292"/>
                </a:cubicBezTo>
                <a:lnTo>
                  <a:pt x="193283" y="255836"/>
                </a:lnTo>
                <a:cubicBezTo>
                  <a:pt x="185715" y="252085"/>
                  <a:pt x="181898" y="243513"/>
                  <a:pt x="184041" y="235409"/>
                </a:cubicBezTo>
                <a:lnTo>
                  <a:pt x="188729" y="217862"/>
                </a:lnTo>
                <a:cubicBezTo>
                  <a:pt x="190939" y="209758"/>
                  <a:pt x="198507" y="204267"/>
                  <a:pt x="206946" y="204802"/>
                </a:cubicBezTo>
                <a:lnTo>
                  <a:pt x="235007" y="206611"/>
                </a:lnTo>
                <a:cubicBezTo>
                  <a:pt x="239226" y="201186"/>
                  <a:pt x="244115" y="196163"/>
                  <a:pt x="249674" y="191877"/>
                </a:cubicBezTo>
                <a:lnTo>
                  <a:pt x="247866" y="163882"/>
                </a:lnTo>
                <a:cubicBezTo>
                  <a:pt x="247330" y="155444"/>
                  <a:pt x="252822" y="147809"/>
                  <a:pt x="260925" y="145666"/>
                </a:cubicBezTo>
                <a:lnTo>
                  <a:pt x="278472" y="140977"/>
                </a:lnTo>
                <a:close/>
                <a:moveTo>
                  <a:pt x="300305" y="227707"/>
                </a:moveTo>
                <a:cubicBezTo>
                  <a:pt x="284042" y="227726"/>
                  <a:pt x="270852" y="240945"/>
                  <a:pt x="270871" y="257208"/>
                </a:cubicBezTo>
                <a:cubicBezTo>
                  <a:pt x="270889" y="273472"/>
                  <a:pt x="284109" y="286661"/>
                  <a:pt x="300372" y="286643"/>
                </a:cubicBezTo>
                <a:cubicBezTo>
                  <a:pt x="316636" y="286624"/>
                  <a:pt x="329825" y="273405"/>
                  <a:pt x="329807" y="257142"/>
                </a:cubicBezTo>
                <a:cubicBezTo>
                  <a:pt x="329788" y="240878"/>
                  <a:pt x="316569" y="227689"/>
                  <a:pt x="300305" y="227707"/>
                </a:cubicBezTo>
                <a:close/>
                <a:moveTo>
                  <a:pt x="150622" y="-30473"/>
                </a:moveTo>
                <a:lnTo>
                  <a:pt x="168168" y="-25784"/>
                </a:lnTo>
                <a:cubicBezTo>
                  <a:pt x="176272" y="-23574"/>
                  <a:pt x="181764" y="-15939"/>
                  <a:pt x="181228" y="-7568"/>
                </a:cubicBezTo>
                <a:lnTo>
                  <a:pt x="179420" y="20427"/>
                </a:lnTo>
                <a:cubicBezTo>
                  <a:pt x="184978" y="24713"/>
                  <a:pt x="189867" y="29669"/>
                  <a:pt x="194087" y="35161"/>
                </a:cubicBezTo>
                <a:lnTo>
                  <a:pt x="222215" y="33352"/>
                </a:lnTo>
                <a:cubicBezTo>
                  <a:pt x="230587" y="32817"/>
                  <a:pt x="238222" y="38308"/>
                  <a:pt x="240432" y="46412"/>
                </a:cubicBezTo>
                <a:lnTo>
                  <a:pt x="245120" y="63959"/>
                </a:lnTo>
                <a:cubicBezTo>
                  <a:pt x="247263" y="72063"/>
                  <a:pt x="243446" y="80635"/>
                  <a:pt x="235878" y="84386"/>
                </a:cubicBezTo>
                <a:lnTo>
                  <a:pt x="210629" y="96842"/>
                </a:lnTo>
                <a:cubicBezTo>
                  <a:pt x="210160" y="100258"/>
                  <a:pt x="209490" y="103674"/>
                  <a:pt x="208620" y="107022"/>
                </a:cubicBezTo>
                <a:cubicBezTo>
                  <a:pt x="207749" y="110371"/>
                  <a:pt x="206544" y="113720"/>
                  <a:pt x="205271" y="116867"/>
                </a:cubicBezTo>
                <a:lnTo>
                  <a:pt x="220876" y="140308"/>
                </a:lnTo>
                <a:cubicBezTo>
                  <a:pt x="225564" y="147340"/>
                  <a:pt x="224626" y="156649"/>
                  <a:pt x="218666" y="162610"/>
                </a:cubicBezTo>
                <a:lnTo>
                  <a:pt x="205807" y="175468"/>
                </a:lnTo>
                <a:cubicBezTo>
                  <a:pt x="199846" y="181429"/>
                  <a:pt x="190537" y="182367"/>
                  <a:pt x="183505" y="177678"/>
                </a:cubicBezTo>
                <a:lnTo>
                  <a:pt x="160065" y="162074"/>
                </a:lnTo>
                <a:cubicBezTo>
                  <a:pt x="153702" y="164686"/>
                  <a:pt x="146938" y="166561"/>
                  <a:pt x="140040" y="167499"/>
                </a:cubicBezTo>
                <a:lnTo>
                  <a:pt x="127583" y="192680"/>
                </a:lnTo>
                <a:cubicBezTo>
                  <a:pt x="123832" y="200248"/>
                  <a:pt x="115260" y="204066"/>
                  <a:pt x="107156" y="201923"/>
                </a:cubicBezTo>
                <a:lnTo>
                  <a:pt x="89609" y="197234"/>
                </a:lnTo>
                <a:cubicBezTo>
                  <a:pt x="81439" y="195024"/>
                  <a:pt x="76014" y="187389"/>
                  <a:pt x="76550" y="179018"/>
                </a:cubicBezTo>
                <a:lnTo>
                  <a:pt x="78358" y="150956"/>
                </a:lnTo>
                <a:cubicBezTo>
                  <a:pt x="72799" y="146670"/>
                  <a:pt x="67910" y="141714"/>
                  <a:pt x="63691" y="136222"/>
                </a:cubicBezTo>
                <a:lnTo>
                  <a:pt x="35562" y="138031"/>
                </a:lnTo>
                <a:cubicBezTo>
                  <a:pt x="27191" y="138566"/>
                  <a:pt x="19556" y="133075"/>
                  <a:pt x="17346" y="124971"/>
                </a:cubicBezTo>
                <a:lnTo>
                  <a:pt x="12658" y="107424"/>
                </a:lnTo>
                <a:cubicBezTo>
                  <a:pt x="10515" y="99320"/>
                  <a:pt x="14332" y="90748"/>
                  <a:pt x="21900" y="86997"/>
                </a:cubicBezTo>
                <a:lnTo>
                  <a:pt x="47149" y="74541"/>
                </a:lnTo>
                <a:cubicBezTo>
                  <a:pt x="47618" y="71125"/>
                  <a:pt x="48287" y="67776"/>
                  <a:pt x="49158" y="64361"/>
                </a:cubicBezTo>
                <a:cubicBezTo>
                  <a:pt x="50096" y="60945"/>
                  <a:pt x="51167" y="57663"/>
                  <a:pt x="52507" y="54516"/>
                </a:cubicBezTo>
                <a:lnTo>
                  <a:pt x="36902" y="31142"/>
                </a:lnTo>
                <a:cubicBezTo>
                  <a:pt x="32214" y="24110"/>
                  <a:pt x="33151" y="14801"/>
                  <a:pt x="39112" y="8840"/>
                </a:cubicBezTo>
                <a:lnTo>
                  <a:pt x="51971" y="-4018"/>
                </a:lnTo>
                <a:cubicBezTo>
                  <a:pt x="57931" y="-9979"/>
                  <a:pt x="67241" y="-10917"/>
                  <a:pt x="74273" y="-6228"/>
                </a:cubicBezTo>
                <a:lnTo>
                  <a:pt x="97713" y="9376"/>
                </a:lnTo>
                <a:cubicBezTo>
                  <a:pt x="104076" y="6764"/>
                  <a:pt x="110840" y="4889"/>
                  <a:pt x="117738" y="3951"/>
                </a:cubicBezTo>
                <a:lnTo>
                  <a:pt x="130195" y="-21230"/>
                </a:lnTo>
                <a:cubicBezTo>
                  <a:pt x="133945" y="-28798"/>
                  <a:pt x="142451" y="-32616"/>
                  <a:pt x="150622" y="-30473"/>
                </a:cubicBezTo>
                <a:close/>
                <a:moveTo>
                  <a:pt x="128855" y="56257"/>
                </a:moveTo>
                <a:cubicBezTo>
                  <a:pt x="112592" y="56257"/>
                  <a:pt x="99387" y="69461"/>
                  <a:pt x="99387" y="85725"/>
                </a:cubicBezTo>
                <a:cubicBezTo>
                  <a:pt x="99387" y="101989"/>
                  <a:pt x="112592" y="115193"/>
                  <a:pt x="128855" y="115193"/>
                </a:cubicBezTo>
                <a:cubicBezTo>
                  <a:pt x="145119" y="115193"/>
                  <a:pt x="158323" y="101989"/>
                  <a:pt x="158323" y="85725"/>
                </a:cubicBezTo>
                <a:cubicBezTo>
                  <a:pt x="158323" y="69461"/>
                  <a:pt x="145119" y="56257"/>
                  <a:pt x="128855" y="56257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73" name="Text 71"/>
          <p:cNvSpPr/>
          <p:nvPr/>
        </p:nvSpPr>
        <p:spPr>
          <a:xfrm>
            <a:off x="8245436" y="4857750"/>
            <a:ext cx="34194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Комплексная автоматизация</a:t>
            </a:r>
            <a:endParaRPr lang="en-US" sz="1600" dirty="0"/>
          </a:p>
        </p:txBody>
      </p:sp>
      <p:sp>
        <p:nvSpPr>
          <p:cNvPr id="74" name="Text 72"/>
          <p:cNvSpPr/>
          <p:nvPr/>
        </p:nvSpPr>
        <p:spPr>
          <a:xfrm>
            <a:off x="8254961" y="5238750"/>
            <a:ext cx="3400425" cy="990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Административные модули обеспечивают </a:t>
            </a:r>
            <a:r>
              <a:rPr lang="en-US" sz="1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полный цикл управления</a:t>
            </a: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университетом: от документооборота до медицинского обслуживания.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519483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92562" y="476250"/>
            <a:ext cx="3333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124200" y="419100"/>
            <a:ext cx="8821366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7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Интеграция с государственными системами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9525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6" name="Shape 4"/>
          <p:cNvSpPr/>
          <p:nvPr/>
        </p:nvSpPr>
        <p:spPr>
          <a:xfrm>
            <a:off x="381000" y="1181100"/>
            <a:ext cx="2162175" cy="990600"/>
          </a:xfrm>
          <a:custGeom>
            <a:avLst/>
            <a:gdLst/>
            <a:ahLst/>
            <a:cxnLst/>
            <a:rect l="l" t="t" r="r" b="b"/>
            <a:pathLst>
              <a:path w="2162175" h="990600">
                <a:moveTo>
                  <a:pt x="114295" y="0"/>
                </a:moveTo>
                <a:lnTo>
                  <a:pt x="2047880" y="0"/>
                </a:lnTo>
                <a:cubicBezTo>
                  <a:pt x="2110961" y="0"/>
                  <a:pt x="2162175" y="51214"/>
                  <a:pt x="2162175" y="114295"/>
                </a:cubicBezTo>
                <a:lnTo>
                  <a:pt x="2162175" y="876305"/>
                </a:lnTo>
                <a:cubicBezTo>
                  <a:pt x="2162175" y="939386"/>
                  <a:pt x="2110961" y="990600"/>
                  <a:pt x="2047880" y="990600"/>
                </a:cubicBezTo>
                <a:lnTo>
                  <a:pt x="114295" y="990600"/>
                </a:lnTo>
                <a:cubicBezTo>
                  <a:pt x="51214" y="990600"/>
                  <a:pt x="0" y="939386"/>
                  <a:pt x="0" y="876305"/>
                </a:cubicBezTo>
                <a:lnTo>
                  <a:pt x="0" y="114295"/>
                </a:lnTo>
                <a:cubicBezTo>
                  <a:pt x="0" y="51214"/>
                  <a:pt x="51214" y="0"/>
                  <a:pt x="114295" y="0"/>
                </a:cubicBezTo>
                <a:close/>
              </a:path>
            </a:pathLst>
          </a:custGeom>
          <a:gradFill flip="none" rotWithShape="1">
            <a:gsLst>
              <a:gs pos="0">
                <a:srgbClr val="1A365D"/>
              </a:gs>
              <a:gs pos="100000">
                <a:srgbClr val="2B6CB0"/>
              </a:gs>
            </a:gsLst>
            <a:lin ang="2700000" scaled="1"/>
          </a:gra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447675" y="1333500"/>
            <a:ext cx="20288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700" b="1" dirty="0">
                <a:solidFill>
                  <a:srgbClr val="4299E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10 000+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495300" y="1790700"/>
            <a:ext cx="1933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обучающихся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2697480" y="1181100"/>
            <a:ext cx="2162175" cy="990600"/>
          </a:xfrm>
          <a:custGeom>
            <a:avLst/>
            <a:gdLst/>
            <a:ahLst/>
            <a:cxnLst/>
            <a:rect l="l" t="t" r="r" b="b"/>
            <a:pathLst>
              <a:path w="2162175" h="990600">
                <a:moveTo>
                  <a:pt x="114295" y="0"/>
                </a:moveTo>
                <a:lnTo>
                  <a:pt x="2047880" y="0"/>
                </a:lnTo>
                <a:cubicBezTo>
                  <a:pt x="2110961" y="0"/>
                  <a:pt x="2162175" y="51214"/>
                  <a:pt x="2162175" y="114295"/>
                </a:cubicBezTo>
                <a:lnTo>
                  <a:pt x="2162175" y="876305"/>
                </a:lnTo>
                <a:cubicBezTo>
                  <a:pt x="2162175" y="939386"/>
                  <a:pt x="2110961" y="990600"/>
                  <a:pt x="2047880" y="990600"/>
                </a:cubicBezTo>
                <a:lnTo>
                  <a:pt x="114295" y="990600"/>
                </a:lnTo>
                <a:cubicBezTo>
                  <a:pt x="51214" y="990600"/>
                  <a:pt x="0" y="939386"/>
                  <a:pt x="0" y="876305"/>
                </a:cubicBezTo>
                <a:lnTo>
                  <a:pt x="0" y="114295"/>
                </a:lnTo>
                <a:cubicBezTo>
                  <a:pt x="0" y="51214"/>
                  <a:pt x="51214" y="0"/>
                  <a:pt x="114295" y="0"/>
                </a:cubicBezTo>
                <a:close/>
              </a:path>
            </a:pathLst>
          </a:custGeom>
          <a:gradFill flip="none" rotWithShape="1">
            <a:gsLst>
              <a:gs pos="0">
                <a:srgbClr val="2B6CB0"/>
              </a:gs>
              <a:gs pos="100000">
                <a:srgbClr val="4299E1"/>
              </a:gs>
            </a:gsLst>
            <a:lin ang="2700000" scaled="1"/>
          </a:gra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Text 8"/>
          <p:cNvSpPr/>
          <p:nvPr/>
        </p:nvSpPr>
        <p:spPr>
          <a:xfrm>
            <a:off x="2764155" y="1333500"/>
            <a:ext cx="20288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7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70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2811780" y="1790700"/>
            <a:ext cx="1933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ОПОП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013960" y="1181100"/>
            <a:ext cx="2162175" cy="990600"/>
          </a:xfrm>
          <a:custGeom>
            <a:avLst/>
            <a:gdLst/>
            <a:ahLst/>
            <a:cxnLst/>
            <a:rect l="l" t="t" r="r" b="b"/>
            <a:pathLst>
              <a:path w="2162175" h="990600">
                <a:moveTo>
                  <a:pt x="114295" y="0"/>
                </a:moveTo>
                <a:lnTo>
                  <a:pt x="2047880" y="0"/>
                </a:lnTo>
                <a:cubicBezTo>
                  <a:pt x="2110961" y="0"/>
                  <a:pt x="2162175" y="51214"/>
                  <a:pt x="2162175" y="114295"/>
                </a:cubicBezTo>
                <a:lnTo>
                  <a:pt x="2162175" y="876305"/>
                </a:lnTo>
                <a:cubicBezTo>
                  <a:pt x="2162175" y="939386"/>
                  <a:pt x="2110961" y="990600"/>
                  <a:pt x="2047880" y="990600"/>
                </a:cubicBezTo>
                <a:lnTo>
                  <a:pt x="114295" y="990600"/>
                </a:lnTo>
                <a:cubicBezTo>
                  <a:pt x="51214" y="990600"/>
                  <a:pt x="0" y="939386"/>
                  <a:pt x="0" y="876305"/>
                </a:cubicBezTo>
                <a:lnTo>
                  <a:pt x="0" y="114295"/>
                </a:lnTo>
                <a:cubicBezTo>
                  <a:pt x="0" y="51214"/>
                  <a:pt x="51214" y="0"/>
                  <a:pt x="114295" y="0"/>
                </a:cubicBezTo>
                <a:close/>
              </a:path>
            </a:pathLst>
          </a:custGeom>
          <a:gradFill flip="none" rotWithShape="1">
            <a:gsLst>
              <a:gs pos="0">
                <a:srgbClr val="4299E1"/>
              </a:gs>
              <a:gs pos="100000">
                <a:srgbClr val="1A365D"/>
              </a:gs>
            </a:gsLst>
            <a:lin ang="2700000" scaled="1"/>
          </a:gra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5080635" y="1333500"/>
            <a:ext cx="20288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7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∞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5128260" y="1790700"/>
            <a:ext cx="1933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интеграций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330440" y="1181100"/>
            <a:ext cx="2162175" cy="990600"/>
          </a:xfrm>
          <a:custGeom>
            <a:avLst/>
            <a:gdLst/>
            <a:ahLst/>
            <a:cxnLst/>
            <a:rect l="l" t="t" r="r" b="b"/>
            <a:pathLst>
              <a:path w="2162175" h="990600">
                <a:moveTo>
                  <a:pt x="114295" y="0"/>
                </a:moveTo>
                <a:lnTo>
                  <a:pt x="2047880" y="0"/>
                </a:lnTo>
                <a:cubicBezTo>
                  <a:pt x="2110961" y="0"/>
                  <a:pt x="2162175" y="51214"/>
                  <a:pt x="2162175" y="114295"/>
                </a:cubicBezTo>
                <a:lnTo>
                  <a:pt x="2162175" y="876305"/>
                </a:lnTo>
                <a:cubicBezTo>
                  <a:pt x="2162175" y="939386"/>
                  <a:pt x="2110961" y="990600"/>
                  <a:pt x="2047880" y="990600"/>
                </a:cubicBezTo>
                <a:lnTo>
                  <a:pt x="114295" y="990600"/>
                </a:lnTo>
                <a:cubicBezTo>
                  <a:pt x="51214" y="990600"/>
                  <a:pt x="0" y="939386"/>
                  <a:pt x="0" y="876305"/>
                </a:cubicBezTo>
                <a:lnTo>
                  <a:pt x="0" y="114295"/>
                </a:lnTo>
                <a:cubicBezTo>
                  <a:pt x="0" y="51214"/>
                  <a:pt x="51214" y="0"/>
                  <a:pt x="114295" y="0"/>
                </a:cubicBezTo>
                <a:close/>
              </a:path>
            </a:pathLst>
          </a:custGeom>
          <a:gradFill flip="none" rotWithShape="1">
            <a:gsLst>
              <a:gs pos="0">
                <a:srgbClr val="1A365D"/>
              </a:gs>
              <a:gs pos="100000">
                <a:srgbClr val="2B6CB0"/>
              </a:gs>
            </a:gsLst>
            <a:lin ang="2700000" scaled="1"/>
          </a:gra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7397115" y="1333500"/>
            <a:ext cx="20288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700" b="1" dirty="0">
                <a:solidFill>
                  <a:srgbClr val="4299E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100%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7444740" y="1790700"/>
            <a:ext cx="1933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охват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9646920" y="1181100"/>
            <a:ext cx="2162175" cy="990600"/>
          </a:xfrm>
          <a:custGeom>
            <a:avLst/>
            <a:gdLst/>
            <a:ahLst/>
            <a:cxnLst/>
            <a:rect l="l" t="t" r="r" b="b"/>
            <a:pathLst>
              <a:path w="2162175" h="990600">
                <a:moveTo>
                  <a:pt x="114295" y="0"/>
                </a:moveTo>
                <a:lnTo>
                  <a:pt x="2047880" y="0"/>
                </a:lnTo>
                <a:cubicBezTo>
                  <a:pt x="2110961" y="0"/>
                  <a:pt x="2162175" y="51214"/>
                  <a:pt x="2162175" y="114295"/>
                </a:cubicBezTo>
                <a:lnTo>
                  <a:pt x="2162175" y="876305"/>
                </a:lnTo>
                <a:cubicBezTo>
                  <a:pt x="2162175" y="939386"/>
                  <a:pt x="2110961" y="990600"/>
                  <a:pt x="2047880" y="990600"/>
                </a:cubicBezTo>
                <a:lnTo>
                  <a:pt x="114295" y="990600"/>
                </a:lnTo>
                <a:cubicBezTo>
                  <a:pt x="51214" y="990600"/>
                  <a:pt x="0" y="939386"/>
                  <a:pt x="0" y="876305"/>
                </a:cubicBezTo>
                <a:lnTo>
                  <a:pt x="0" y="114295"/>
                </a:lnTo>
                <a:cubicBezTo>
                  <a:pt x="0" y="51214"/>
                  <a:pt x="51214" y="0"/>
                  <a:pt x="114295" y="0"/>
                </a:cubicBezTo>
                <a:close/>
              </a:path>
            </a:pathLst>
          </a:custGeom>
          <a:gradFill flip="none" rotWithShape="1">
            <a:gsLst>
              <a:gs pos="0">
                <a:srgbClr val="2B6CB0"/>
              </a:gs>
              <a:gs pos="100000">
                <a:srgbClr val="4299E1"/>
              </a:gs>
            </a:gsLst>
            <a:lin ang="2700000" scaled="1"/>
          </a:gra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9713595" y="1333500"/>
            <a:ext cx="20288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27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24/7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9761220" y="1790700"/>
            <a:ext cx="19335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доступность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400050" y="2362200"/>
            <a:ext cx="2724150" cy="990600"/>
          </a:xfrm>
          <a:custGeom>
            <a:avLst/>
            <a:gdLst/>
            <a:ahLst/>
            <a:cxnLst/>
            <a:rect l="l" t="t" r="r" b="b"/>
            <a:pathLst>
              <a:path w="2724150" h="990600">
                <a:moveTo>
                  <a:pt x="38100" y="0"/>
                </a:moveTo>
                <a:lnTo>
                  <a:pt x="2609855" y="0"/>
                </a:lnTo>
                <a:cubicBezTo>
                  <a:pt x="2672936" y="0"/>
                  <a:pt x="2724150" y="51214"/>
                  <a:pt x="2724150" y="114295"/>
                </a:cubicBezTo>
                <a:lnTo>
                  <a:pt x="2724150" y="876305"/>
                </a:lnTo>
                <a:cubicBezTo>
                  <a:pt x="2724150" y="939386"/>
                  <a:pt x="2672936" y="990600"/>
                  <a:pt x="2609855" y="990600"/>
                </a:cubicBezTo>
                <a:lnTo>
                  <a:pt x="38100" y="990600"/>
                </a:lnTo>
                <a:cubicBezTo>
                  <a:pt x="17072" y="990600"/>
                  <a:pt x="0" y="973528"/>
                  <a:pt x="0" y="952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2" name="Shape 20"/>
          <p:cNvSpPr/>
          <p:nvPr/>
        </p:nvSpPr>
        <p:spPr>
          <a:xfrm>
            <a:off x="400050" y="2362200"/>
            <a:ext cx="38100" cy="990600"/>
          </a:xfrm>
          <a:custGeom>
            <a:avLst/>
            <a:gdLst/>
            <a:ahLst/>
            <a:cxnLst/>
            <a:rect l="l" t="t" r="r" b="b"/>
            <a:pathLst>
              <a:path w="38100" h="990600">
                <a:moveTo>
                  <a:pt x="38100" y="0"/>
                </a:moveTo>
                <a:lnTo>
                  <a:pt x="38100" y="0"/>
                </a:lnTo>
                <a:lnTo>
                  <a:pt x="38100" y="990600"/>
                </a:lnTo>
                <a:lnTo>
                  <a:pt x="38100" y="990600"/>
                </a:lnTo>
                <a:cubicBezTo>
                  <a:pt x="17072" y="990600"/>
                  <a:pt x="0" y="973528"/>
                  <a:pt x="0" y="952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23" name="Shape 21"/>
          <p:cNvSpPr/>
          <p:nvPr/>
        </p:nvSpPr>
        <p:spPr>
          <a:xfrm>
            <a:off x="584597" y="2543175"/>
            <a:ext cx="192881" cy="171450"/>
          </a:xfrm>
          <a:custGeom>
            <a:avLst/>
            <a:gdLst/>
            <a:ahLst/>
            <a:cxnLst/>
            <a:rect l="l" t="t" r="r" b="b"/>
            <a:pathLst>
              <a:path w="192881" h="171450">
                <a:moveTo>
                  <a:pt x="0" y="32147"/>
                </a:moveTo>
                <a:cubicBezTo>
                  <a:pt x="0" y="20326"/>
                  <a:pt x="9611" y="10716"/>
                  <a:pt x="21431" y="10716"/>
                </a:cubicBezTo>
                <a:lnTo>
                  <a:pt x="171450" y="10716"/>
                </a:lnTo>
                <a:cubicBezTo>
                  <a:pt x="183271" y="10716"/>
                  <a:pt x="192881" y="20326"/>
                  <a:pt x="192881" y="32147"/>
                </a:cubicBezTo>
                <a:lnTo>
                  <a:pt x="0" y="32147"/>
                </a:lnTo>
                <a:close/>
                <a:moveTo>
                  <a:pt x="0" y="48220"/>
                </a:moveTo>
                <a:lnTo>
                  <a:pt x="192881" y="48220"/>
                </a:lnTo>
                <a:lnTo>
                  <a:pt x="192881" y="139303"/>
                </a:lnTo>
                <a:cubicBezTo>
                  <a:pt x="192881" y="151124"/>
                  <a:pt x="183271" y="160734"/>
                  <a:pt x="171450" y="160734"/>
                </a:cubicBezTo>
                <a:lnTo>
                  <a:pt x="21431" y="160734"/>
                </a:lnTo>
                <a:cubicBezTo>
                  <a:pt x="9611" y="160734"/>
                  <a:pt x="0" y="151124"/>
                  <a:pt x="0" y="139303"/>
                </a:cubicBezTo>
                <a:lnTo>
                  <a:pt x="0" y="48220"/>
                </a:lnTo>
                <a:close/>
                <a:moveTo>
                  <a:pt x="82812" y="139303"/>
                </a:moveTo>
                <a:cubicBezTo>
                  <a:pt x="89576" y="139303"/>
                  <a:pt x="94632" y="132807"/>
                  <a:pt x="90313" y="127583"/>
                </a:cubicBezTo>
                <a:cubicBezTo>
                  <a:pt x="85390" y="121656"/>
                  <a:pt x="77956" y="117872"/>
                  <a:pt x="69652" y="117872"/>
                </a:cubicBezTo>
                <a:lnTo>
                  <a:pt x="48220" y="117872"/>
                </a:lnTo>
                <a:cubicBezTo>
                  <a:pt x="39916" y="117872"/>
                  <a:pt x="32482" y="121656"/>
                  <a:pt x="27559" y="127583"/>
                </a:cubicBezTo>
                <a:cubicBezTo>
                  <a:pt x="23240" y="132807"/>
                  <a:pt x="28296" y="139303"/>
                  <a:pt x="35060" y="139303"/>
                </a:cubicBezTo>
                <a:lnTo>
                  <a:pt x="82778" y="139303"/>
                </a:lnTo>
                <a:close/>
                <a:moveTo>
                  <a:pt x="58936" y="104477"/>
                </a:moveTo>
                <a:cubicBezTo>
                  <a:pt x="69286" y="104477"/>
                  <a:pt x="77688" y="96075"/>
                  <a:pt x="77688" y="85725"/>
                </a:cubicBezTo>
                <a:cubicBezTo>
                  <a:pt x="77688" y="75375"/>
                  <a:pt x="69286" y="66973"/>
                  <a:pt x="58936" y="66973"/>
                </a:cubicBezTo>
                <a:cubicBezTo>
                  <a:pt x="48586" y="66973"/>
                  <a:pt x="40184" y="75375"/>
                  <a:pt x="40184" y="85725"/>
                </a:cubicBezTo>
                <a:cubicBezTo>
                  <a:pt x="40184" y="96075"/>
                  <a:pt x="48586" y="104477"/>
                  <a:pt x="58936" y="104477"/>
                </a:cubicBezTo>
                <a:close/>
                <a:moveTo>
                  <a:pt x="120551" y="69652"/>
                </a:moveTo>
                <a:cubicBezTo>
                  <a:pt x="116097" y="69652"/>
                  <a:pt x="112514" y="73235"/>
                  <a:pt x="112514" y="77688"/>
                </a:cubicBezTo>
                <a:cubicBezTo>
                  <a:pt x="112514" y="82142"/>
                  <a:pt x="116097" y="85725"/>
                  <a:pt x="120551" y="85725"/>
                </a:cubicBezTo>
                <a:lnTo>
                  <a:pt x="158055" y="85725"/>
                </a:lnTo>
                <a:cubicBezTo>
                  <a:pt x="162509" y="85725"/>
                  <a:pt x="166092" y="82142"/>
                  <a:pt x="166092" y="77688"/>
                </a:cubicBezTo>
                <a:cubicBezTo>
                  <a:pt x="166092" y="73235"/>
                  <a:pt x="162509" y="69652"/>
                  <a:pt x="158055" y="69652"/>
                </a:cubicBezTo>
                <a:lnTo>
                  <a:pt x="120551" y="69652"/>
                </a:lnTo>
                <a:close/>
                <a:moveTo>
                  <a:pt x="120551" y="101798"/>
                </a:moveTo>
                <a:cubicBezTo>
                  <a:pt x="116097" y="101798"/>
                  <a:pt x="112514" y="105381"/>
                  <a:pt x="112514" y="109835"/>
                </a:cubicBezTo>
                <a:cubicBezTo>
                  <a:pt x="112514" y="114289"/>
                  <a:pt x="116097" y="117872"/>
                  <a:pt x="120551" y="117872"/>
                </a:cubicBezTo>
                <a:lnTo>
                  <a:pt x="158055" y="117872"/>
                </a:lnTo>
                <a:cubicBezTo>
                  <a:pt x="162509" y="117872"/>
                  <a:pt x="166092" y="114289"/>
                  <a:pt x="166092" y="109835"/>
                </a:cubicBezTo>
                <a:cubicBezTo>
                  <a:pt x="166092" y="105381"/>
                  <a:pt x="162509" y="101798"/>
                  <a:pt x="158055" y="101798"/>
                </a:cubicBezTo>
                <a:lnTo>
                  <a:pt x="120551" y="101798"/>
                </a:ln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24" name="Text 22"/>
          <p:cNvSpPr/>
          <p:nvPr/>
        </p:nvSpPr>
        <p:spPr>
          <a:xfrm>
            <a:off x="862013" y="2514600"/>
            <a:ext cx="5619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ФРМР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571500" y="2819400"/>
            <a:ext cx="24669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Федеральный регистр медицинских работников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400050" y="3467100"/>
            <a:ext cx="2724150" cy="990600"/>
          </a:xfrm>
          <a:custGeom>
            <a:avLst/>
            <a:gdLst/>
            <a:ahLst/>
            <a:cxnLst/>
            <a:rect l="l" t="t" r="r" b="b"/>
            <a:pathLst>
              <a:path w="2724150" h="990600">
                <a:moveTo>
                  <a:pt x="38100" y="0"/>
                </a:moveTo>
                <a:lnTo>
                  <a:pt x="2609855" y="0"/>
                </a:lnTo>
                <a:cubicBezTo>
                  <a:pt x="2672936" y="0"/>
                  <a:pt x="2724150" y="51214"/>
                  <a:pt x="2724150" y="114295"/>
                </a:cubicBezTo>
                <a:lnTo>
                  <a:pt x="2724150" y="876305"/>
                </a:lnTo>
                <a:cubicBezTo>
                  <a:pt x="2724150" y="939386"/>
                  <a:pt x="2672936" y="990600"/>
                  <a:pt x="2609855" y="990600"/>
                </a:cubicBezTo>
                <a:lnTo>
                  <a:pt x="38100" y="990600"/>
                </a:lnTo>
                <a:cubicBezTo>
                  <a:pt x="17072" y="990600"/>
                  <a:pt x="0" y="973528"/>
                  <a:pt x="0" y="952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7" name="Shape 25"/>
          <p:cNvSpPr/>
          <p:nvPr/>
        </p:nvSpPr>
        <p:spPr>
          <a:xfrm>
            <a:off x="400050" y="3467100"/>
            <a:ext cx="38100" cy="990600"/>
          </a:xfrm>
          <a:custGeom>
            <a:avLst/>
            <a:gdLst/>
            <a:ahLst/>
            <a:cxnLst/>
            <a:rect l="l" t="t" r="r" b="b"/>
            <a:pathLst>
              <a:path w="38100" h="990600">
                <a:moveTo>
                  <a:pt x="38100" y="0"/>
                </a:moveTo>
                <a:lnTo>
                  <a:pt x="38100" y="0"/>
                </a:lnTo>
                <a:lnTo>
                  <a:pt x="38100" y="990600"/>
                </a:lnTo>
                <a:lnTo>
                  <a:pt x="38100" y="990600"/>
                </a:lnTo>
                <a:cubicBezTo>
                  <a:pt x="17072" y="990600"/>
                  <a:pt x="0" y="973528"/>
                  <a:pt x="0" y="952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28" name="Shape 26"/>
          <p:cNvSpPr/>
          <p:nvPr/>
        </p:nvSpPr>
        <p:spPr>
          <a:xfrm>
            <a:off x="584597" y="3648075"/>
            <a:ext cx="192881" cy="171450"/>
          </a:xfrm>
          <a:custGeom>
            <a:avLst/>
            <a:gdLst/>
            <a:ahLst/>
            <a:cxnLst/>
            <a:rect l="l" t="t" r="r" b="b"/>
            <a:pathLst>
              <a:path w="192881" h="171450">
                <a:moveTo>
                  <a:pt x="16073" y="65566"/>
                </a:moveTo>
                <a:lnTo>
                  <a:pt x="86127" y="94398"/>
                </a:lnTo>
                <a:cubicBezTo>
                  <a:pt x="89408" y="95737"/>
                  <a:pt x="92891" y="96441"/>
                  <a:pt x="96441" y="96441"/>
                </a:cubicBezTo>
                <a:cubicBezTo>
                  <a:pt x="99990" y="96441"/>
                  <a:pt x="103473" y="95737"/>
                  <a:pt x="106754" y="94398"/>
                </a:cubicBezTo>
                <a:lnTo>
                  <a:pt x="187925" y="60979"/>
                </a:lnTo>
                <a:cubicBezTo>
                  <a:pt x="190939" y="59740"/>
                  <a:pt x="192881" y="56826"/>
                  <a:pt x="192881" y="53578"/>
                </a:cubicBezTo>
                <a:cubicBezTo>
                  <a:pt x="192881" y="50330"/>
                  <a:pt x="190939" y="47417"/>
                  <a:pt x="187925" y="46178"/>
                </a:cubicBezTo>
                <a:lnTo>
                  <a:pt x="106754" y="12758"/>
                </a:lnTo>
                <a:cubicBezTo>
                  <a:pt x="103473" y="11419"/>
                  <a:pt x="99990" y="10716"/>
                  <a:pt x="96441" y="10716"/>
                </a:cubicBezTo>
                <a:cubicBezTo>
                  <a:pt x="92891" y="10716"/>
                  <a:pt x="89408" y="11419"/>
                  <a:pt x="86127" y="12758"/>
                </a:cubicBezTo>
                <a:lnTo>
                  <a:pt x="4956" y="46178"/>
                </a:lnTo>
                <a:cubicBezTo>
                  <a:pt x="1942" y="47417"/>
                  <a:pt x="0" y="50330"/>
                  <a:pt x="0" y="53578"/>
                </a:cubicBezTo>
                <a:lnTo>
                  <a:pt x="0" y="152698"/>
                </a:lnTo>
                <a:cubicBezTo>
                  <a:pt x="0" y="157151"/>
                  <a:pt x="3583" y="160734"/>
                  <a:pt x="8037" y="160734"/>
                </a:cubicBezTo>
                <a:cubicBezTo>
                  <a:pt x="12490" y="160734"/>
                  <a:pt x="16073" y="157151"/>
                  <a:pt x="16073" y="152698"/>
                </a:cubicBezTo>
                <a:lnTo>
                  <a:pt x="16073" y="65566"/>
                </a:lnTo>
                <a:close/>
                <a:moveTo>
                  <a:pt x="32147" y="89576"/>
                </a:moveTo>
                <a:lnTo>
                  <a:pt x="32147" y="128588"/>
                </a:lnTo>
                <a:cubicBezTo>
                  <a:pt x="32147" y="146335"/>
                  <a:pt x="60945" y="160734"/>
                  <a:pt x="96441" y="160734"/>
                </a:cubicBezTo>
                <a:cubicBezTo>
                  <a:pt x="131936" y="160734"/>
                  <a:pt x="160734" y="146335"/>
                  <a:pt x="160734" y="128588"/>
                </a:cubicBezTo>
                <a:lnTo>
                  <a:pt x="160734" y="89542"/>
                </a:lnTo>
                <a:lnTo>
                  <a:pt x="112882" y="109266"/>
                </a:lnTo>
                <a:cubicBezTo>
                  <a:pt x="107659" y="111409"/>
                  <a:pt x="102100" y="112514"/>
                  <a:pt x="96441" y="112514"/>
                </a:cubicBezTo>
                <a:cubicBezTo>
                  <a:pt x="90781" y="112514"/>
                  <a:pt x="85223" y="111409"/>
                  <a:pt x="79999" y="109266"/>
                </a:cubicBezTo>
                <a:lnTo>
                  <a:pt x="32147" y="89542"/>
                </a:ln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29" name="Text 27"/>
          <p:cNvSpPr/>
          <p:nvPr/>
        </p:nvSpPr>
        <p:spPr>
          <a:xfrm>
            <a:off x="862013" y="3619500"/>
            <a:ext cx="5429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ФРДО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571500" y="3924300"/>
            <a:ext cx="24669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Документы об образовании и квалификации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400050" y="4572000"/>
            <a:ext cx="2724150" cy="990600"/>
          </a:xfrm>
          <a:custGeom>
            <a:avLst/>
            <a:gdLst/>
            <a:ahLst/>
            <a:cxnLst/>
            <a:rect l="l" t="t" r="r" b="b"/>
            <a:pathLst>
              <a:path w="2724150" h="990600">
                <a:moveTo>
                  <a:pt x="38100" y="0"/>
                </a:moveTo>
                <a:lnTo>
                  <a:pt x="2609855" y="0"/>
                </a:lnTo>
                <a:cubicBezTo>
                  <a:pt x="2672936" y="0"/>
                  <a:pt x="2724150" y="51214"/>
                  <a:pt x="2724150" y="114295"/>
                </a:cubicBezTo>
                <a:lnTo>
                  <a:pt x="2724150" y="876305"/>
                </a:lnTo>
                <a:cubicBezTo>
                  <a:pt x="2724150" y="939386"/>
                  <a:pt x="2672936" y="990600"/>
                  <a:pt x="2609855" y="990600"/>
                </a:cubicBezTo>
                <a:lnTo>
                  <a:pt x="38100" y="990600"/>
                </a:lnTo>
                <a:cubicBezTo>
                  <a:pt x="17072" y="990600"/>
                  <a:pt x="0" y="973528"/>
                  <a:pt x="0" y="952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2" name="Shape 30"/>
          <p:cNvSpPr/>
          <p:nvPr/>
        </p:nvSpPr>
        <p:spPr>
          <a:xfrm>
            <a:off x="400050" y="4572000"/>
            <a:ext cx="38100" cy="990600"/>
          </a:xfrm>
          <a:custGeom>
            <a:avLst/>
            <a:gdLst/>
            <a:ahLst/>
            <a:cxnLst/>
            <a:rect l="l" t="t" r="r" b="b"/>
            <a:pathLst>
              <a:path w="38100" h="990600">
                <a:moveTo>
                  <a:pt x="38100" y="0"/>
                </a:moveTo>
                <a:lnTo>
                  <a:pt x="38100" y="0"/>
                </a:lnTo>
                <a:lnTo>
                  <a:pt x="38100" y="990600"/>
                </a:lnTo>
                <a:lnTo>
                  <a:pt x="38100" y="990600"/>
                </a:lnTo>
                <a:cubicBezTo>
                  <a:pt x="17072" y="990600"/>
                  <a:pt x="0" y="973528"/>
                  <a:pt x="0" y="952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33" name="Shape 31"/>
          <p:cNvSpPr/>
          <p:nvPr/>
        </p:nvSpPr>
        <p:spPr>
          <a:xfrm>
            <a:off x="606028" y="4752975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128588" y="171450"/>
                </a:moveTo>
                <a:lnTo>
                  <a:pt x="32147" y="171450"/>
                </a:lnTo>
                <a:cubicBezTo>
                  <a:pt x="14399" y="171450"/>
                  <a:pt x="0" y="157051"/>
                  <a:pt x="0" y="139303"/>
                </a:cubicBezTo>
                <a:lnTo>
                  <a:pt x="0" y="32147"/>
                </a:lnTo>
                <a:cubicBezTo>
                  <a:pt x="0" y="14399"/>
                  <a:pt x="14399" y="0"/>
                  <a:pt x="32147" y="0"/>
                </a:cubicBezTo>
                <a:lnTo>
                  <a:pt x="133945" y="0"/>
                </a:lnTo>
                <a:cubicBezTo>
                  <a:pt x="142819" y="0"/>
                  <a:pt x="150019" y="7200"/>
                  <a:pt x="150019" y="16073"/>
                </a:cubicBezTo>
                <a:lnTo>
                  <a:pt x="150019" y="112514"/>
                </a:lnTo>
                <a:cubicBezTo>
                  <a:pt x="150019" y="119513"/>
                  <a:pt x="145532" y="125473"/>
                  <a:pt x="139303" y="127683"/>
                </a:cubicBezTo>
                <a:lnTo>
                  <a:pt x="139303" y="150019"/>
                </a:lnTo>
                <a:cubicBezTo>
                  <a:pt x="145230" y="150019"/>
                  <a:pt x="150019" y="154807"/>
                  <a:pt x="150019" y="160734"/>
                </a:cubicBezTo>
                <a:cubicBezTo>
                  <a:pt x="150019" y="166661"/>
                  <a:pt x="145230" y="171450"/>
                  <a:pt x="139303" y="171450"/>
                </a:cubicBezTo>
                <a:lnTo>
                  <a:pt x="128588" y="171450"/>
                </a:lnTo>
                <a:close/>
                <a:moveTo>
                  <a:pt x="32147" y="128588"/>
                </a:moveTo>
                <a:cubicBezTo>
                  <a:pt x="26220" y="128588"/>
                  <a:pt x="21431" y="133376"/>
                  <a:pt x="21431" y="139303"/>
                </a:cubicBezTo>
                <a:cubicBezTo>
                  <a:pt x="21431" y="145230"/>
                  <a:pt x="26220" y="150019"/>
                  <a:pt x="32147" y="150019"/>
                </a:cubicBezTo>
                <a:lnTo>
                  <a:pt x="117872" y="150019"/>
                </a:lnTo>
                <a:lnTo>
                  <a:pt x="117872" y="128588"/>
                </a:lnTo>
                <a:lnTo>
                  <a:pt x="32147" y="128588"/>
                </a:lnTo>
                <a:close/>
                <a:moveTo>
                  <a:pt x="42863" y="50899"/>
                </a:moveTo>
                <a:cubicBezTo>
                  <a:pt x="42863" y="55353"/>
                  <a:pt x="46446" y="58936"/>
                  <a:pt x="50899" y="58936"/>
                </a:cubicBezTo>
                <a:lnTo>
                  <a:pt x="109835" y="58936"/>
                </a:lnTo>
                <a:cubicBezTo>
                  <a:pt x="114289" y="58936"/>
                  <a:pt x="117872" y="55353"/>
                  <a:pt x="117872" y="50899"/>
                </a:cubicBezTo>
                <a:cubicBezTo>
                  <a:pt x="117872" y="46446"/>
                  <a:pt x="114289" y="42863"/>
                  <a:pt x="109835" y="42863"/>
                </a:cubicBezTo>
                <a:lnTo>
                  <a:pt x="50899" y="42863"/>
                </a:lnTo>
                <a:cubicBezTo>
                  <a:pt x="46446" y="42863"/>
                  <a:pt x="42863" y="46446"/>
                  <a:pt x="42863" y="50899"/>
                </a:cubicBezTo>
                <a:close/>
                <a:moveTo>
                  <a:pt x="50899" y="75009"/>
                </a:moveTo>
                <a:cubicBezTo>
                  <a:pt x="46446" y="75009"/>
                  <a:pt x="42863" y="78592"/>
                  <a:pt x="42863" y="83046"/>
                </a:cubicBezTo>
                <a:cubicBezTo>
                  <a:pt x="42863" y="87500"/>
                  <a:pt x="46446" y="91083"/>
                  <a:pt x="50899" y="91083"/>
                </a:cubicBezTo>
                <a:lnTo>
                  <a:pt x="109835" y="91083"/>
                </a:lnTo>
                <a:cubicBezTo>
                  <a:pt x="114289" y="91083"/>
                  <a:pt x="117872" y="87500"/>
                  <a:pt x="117872" y="83046"/>
                </a:cubicBezTo>
                <a:cubicBezTo>
                  <a:pt x="117872" y="78592"/>
                  <a:pt x="114289" y="75009"/>
                  <a:pt x="109835" y="75009"/>
                </a:cubicBezTo>
                <a:lnTo>
                  <a:pt x="50899" y="75009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34" name="Text 32"/>
          <p:cNvSpPr/>
          <p:nvPr/>
        </p:nvSpPr>
        <p:spPr>
          <a:xfrm>
            <a:off x="862013" y="4724400"/>
            <a:ext cx="15716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Зачетные книжки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571500" y="5029200"/>
            <a:ext cx="24669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Сведения о зачетных книжках и студенческих билетах</a:t>
            </a:r>
            <a:endParaRPr lang="en-US" sz="1600" dirty="0"/>
          </a:p>
        </p:txBody>
      </p:sp>
      <p:sp>
        <p:nvSpPr>
          <p:cNvPr id="36" name="Shape 34"/>
          <p:cNvSpPr/>
          <p:nvPr/>
        </p:nvSpPr>
        <p:spPr>
          <a:xfrm>
            <a:off x="3295650" y="2362200"/>
            <a:ext cx="2724150" cy="800100"/>
          </a:xfrm>
          <a:custGeom>
            <a:avLst/>
            <a:gdLst/>
            <a:ahLst/>
            <a:cxnLst/>
            <a:rect l="l" t="t" r="r" b="b"/>
            <a:pathLst>
              <a:path w="2724150" h="800100">
                <a:moveTo>
                  <a:pt x="38100" y="0"/>
                </a:moveTo>
                <a:lnTo>
                  <a:pt x="2609848" y="0"/>
                </a:lnTo>
                <a:cubicBezTo>
                  <a:pt x="2672933" y="0"/>
                  <a:pt x="2724150" y="51217"/>
                  <a:pt x="2724150" y="114302"/>
                </a:cubicBezTo>
                <a:lnTo>
                  <a:pt x="2724150" y="685798"/>
                </a:lnTo>
                <a:cubicBezTo>
                  <a:pt x="2724150" y="748883"/>
                  <a:pt x="2672933" y="800100"/>
                  <a:pt x="2609848" y="800100"/>
                </a:cubicBez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37" name="Shape 35"/>
          <p:cNvSpPr/>
          <p:nvPr/>
        </p:nvSpPr>
        <p:spPr>
          <a:xfrm>
            <a:off x="3295650" y="2362200"/>
            <a:ext cx="38100" cy="800100"/>
          </a:xfrm>
          <a:custGeom>
            <a:avLst/>
            <a:gdLst/>
            <a:ahLst/>
            <a:cxnLst/>
            <a:rect l="l" t="t" r="r" b="b"/>
            <a:pathLst>
              <a:path w="38100" h="800100">
                <a:moveTo>
                  <a:pt x="38100" y="0"/>
                </a:moveTo>
                <a:lnTo>
                  <a:pt x="38100" y="0"/>
                </a:lnTo>
                <a:lnTo>
                  <a:pt x="38100" y="800100"/>
                </a:ln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38" name="Shape 36"/>
          <p:cNvSpPr/>
          <p:nvPr/>
        </p:nvSpPr>
        <p:spPr>
          <a:xfrm>
            <a:off x="3490913" y="25431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44805" y="12156"/>
                </a:moveTo>
                <a:cubicBezTo>
                  <a:pt x="48455" y="14700"/>
                  <a:pt x="49325" y="19723"/>
                  <a:pt x="46780" y="23340"/>
                </a:cubicBezTo>
                <a:lnTo>
                  <a:pt x="28028" y="50129"/>
                </a:lnTo>
                <a:cubicBezTo>
                  <a:pt x="26655" y="52071"/>
                  <a:pt x="24512" y="53310"/>
                  <a:pt x="22134" y="53511"/>
                </a:cubicBezTo>
                <a:cubicBezTo>
                  <a:pt x="19757" y="53712"/>
                  <a:pt x="17413" y="52908"/>
                  <a:pt x="15739" y="51234"/>
                </a:cubicBezTo>
                <a:lnTo>
                  <a:pt x="2344" y="37840"/>
                </a:lnTo>
                <a:cubicBezTo>
                  <a:pt x="-770" y="34692"/>
                  <a:pt x="-770" y="29602"/>
                  <a:pt x="2344" y="26454"/>
                </a:cubicBezTo>
                <a:cubicBezTo>
                  <a:pt x="5458" y="23306"/>
                  <a:pt x="10582" y="23340"/>
                  <a:pt x="13729" y="26454"/>
                </a:cubicBezTo>
                <a:lnTo>
                  <a:pt x="20360" y="33084"/>
                </a:lnTo>
                <a:lnTo>
                  <a:pt x="33620" y="14131"/>
                </a:lnTo>
                <a:cubicBezTo>
                  <a:pt x="36165" y="10481"/>
                  <a:pt x="41188" y="9611"/>
                  <a:pt x="44805" y="12156"/>
                </a:cubicBezTo>
                <a:close/>
                <a:moveTo>
                  <a:pt x="44805" y="65734"/>
                </a:moveTo>
                <a:cubicBezTo>
                  <a:pt x="48455" y="68279"/>
                  <a:pt x="49325" y="73302"/>
                  <a:pt x="46780" y="76918"/>
                </a:cubicBezTo>
                <a:lnTo>
                  <a:pt x="28028" y="103707"/>
                </a:lnTo>
                <a:cubicBezTo>
                  <a:pt x="26655" y="105649"/>
                  <a:pt x="24512" y="106888"/>
                  <a:pt x="22134" y="107089"/>
                </a:cubicBezTo>
                <a:cubicBezTo>
                  <a:pt x="19757" y="107290"/>
                  <a:pt x="17413" y="106487"/>
                  <a:pt x="15739" y="104812"/>
                </a:cubicBezTo>
                <a:lnTo>
                  <a:pt x="2344" y="91418"/>
                </a:lnTo>
                <a:cubicBezTo>
                  <a:pt x="-804" y="88270"/>
                  <a:pt x="-804" y="83180"/>
                  <a:pt x="2344" y="80066"/>
                </a:cubicBezTo>
                <a:cubicBezTo>
                  <a:pt x="5492" y="76952"/>
                  <a:pt x="10582" y="76918"/>
                  <a:pt x="13696" y="80066"/>
                </a:cubicBezTo>
                <a:lnTo>
                  <a:pt x="20326" y="86696"/>
                </a:lnTo>
                <a:lnTo>
                  <a:pt x="33587" y="67743"/>
                </a:lnTo>
                <a:cubicBezTo>
                  <a:pt x="36132" y="64093"/>
                  <a:pt x="41155" y="63222"/>
                  <a:pt x="44771" y="65767"/>
                </a:cubicBezTo>
                <a:close/>
                <a:moveTo>
                  <a:pt x="75009" y="32147"/>
                </a:moveTo>
                <a:cubicBezTo>
                  <a:pt x="75009" y="26220"/>
                  <a:pt x="79798" y="21431"/>
                  <a:pt x="85725" y="21431"/>
                </a:cubicBezTo>
                <a:lnTo>
                  <a:pt x="160734" y="21431"/>
                </a:lnTo>
                <a:cubicBezTo>
                  <a:pt x="166661" y="21431"/>
                  <a:pt x="171450" y="26220"/>
                  <a:pt x="171450" y="32147"/>
                </a:cubicBezTo>
                <a:cubicBezTo>
                  <a:pt x="171450" y="38074"/>
                  <a:pt x="166661" y="42863"/>
                  <a:pt x="160734" y="42863"/>
                </a:cubicBezTo>
                <a:lnTo>
                  <a:pt x="85725" y="42863"/>
                </a:lnTo>
                <a:cubicBezTo>
                  <a:pt x="79798" y="42863"/>
                  <a:pt x="75009" y="38074"/>
                  <a:pt x="75009" y="32147"/>
                </a:cubicBezTo>
                <a:close/>
                <a:moveTo>
                  <a:pt x="75009" y="85725"/>
                </a:moveTo>
                <a:cubicBezTo>
                  <a:pt x="75009" y="79798"/>
                  <a:pt x="79798" y="75009"/>
                  <a:pt x="85725" y="75009"/>
                </a:cubicBezTo>
                <a:lnTo>
                  <a:pt x="160734" y="75009"/>
                </a:lnTo>
                <a:cubicBezTo>
                  <a:pt x="166661" y="75009"/>
                  <a:pt x="171450" y="79798"/>
                  <a:pt x="171450" y="85725"/>
                </a:cubicBezTo>
                <a:cubicBezTo>
                  <a:pt x="171450" y="91652"/>
                  <a:pt x="166661" y="96441"/>
                  <a:pt x="160734" y="96441"/>
                </a:cubicBezTo>
                <a:lnTo>
                  <a:pt x="85725" y="96441"/>
                </a:lnTo>
                <a:cubicBezTo>
                  <a:pt x="79798" y="96441"/>
                  <a:pt x="75009" y="91652"/>
                  <a:pt x="75009" y="85725"/>
                </a:cubicBezTo>
                <a:close/>
                <a:moveTo>
                  <a:pt x="53578" y="139303"/>
                </a:moveTo>
                <a:cubicBezTo>
                  <a:pt x="53578" y="133376"/>
                  <a:pt x="58367" y="128588"/>
                  <a:pt x="64294" y="128588"/>
                </a:cubicBezTo>
                <a:lnTo>
                  <a:pt x="160734" y="128588"/>
                </a:lnTo>
                <a:cubicBezTo>
                  <a:pt x="166661" y="128588"/>
                  <a:pt x="171450" y="133376"/>
                  <a:pt x="171450" y="139303"/>
                </a:cubicBezTo>
                <a:cubicBezTo>
                  <a:pt x="171450" y="145230"/>
                  <a:pt x="166661" y="150019"/>
                  <a:pt x="160734" y="150019"/>
                </a:cubicBezTo>
                <a:lnTo>
                  <a:pt x="64294" y="150019"/>
                </a:lnTo>
                <a:cubicBezTo>
                  <a:pt x="58367" y="150019"/>
                  <a:pt x="53578" y="145230"/>
                  <a:pt x="53578" y="139303"/>
                </a:cubicBezTo>
                <a:close/>
                <a:moveTo>
                  <a:pt x="21431" y="125909"/>
                </a:moveTo>
                <a:cubicBezTo>
                  <a:pt x="28824" y="125909"/>
                  <a:pt x="34826" y="131910"/>
                  <a:pt x="34826" y="139303"/>
                </a:cubicBezTo>
                <a:cubicBezTo>
                  <a:pt x="34826" y="146696"/>
                  <a:pt x="28824" y="152698"/>
                  <a:pt x="21431" y="152698"/>
                </a:cubicBezTo>
                <a:cubicBezTo>
                  <a:pt x="14039" y="152698"/>
                  <a:pt x="8037" y="146696"/>
                  <a:pt x="8037" y="139303"/>
                </a:cubicBezTo>
                <a:cubicBezTo>
                  <a:pt x="8037" y="131910"/>
                  <a:pt x="14039" y="125909"/>
                  <a:pt x="21431" y="125909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39" name="Text 37"/>
          <p:cNvSpPr/>
          <p:nvPr/>
        </p:nvSpPr>
        <p:spPr>
          <a:xfrm>
            <a:off x="3757613" y="2514600"/>
            <a:ext cx="676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ЕИСМС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3467100" y="2819400"/>
            <a:ext cx="2466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Отчеты о государственном задании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3295650" y="3276600"/>
            <a:ext cx="2724150" cy="800100"/>
          </a:xfrm>
          <a:custGeom>
            <a:avLst/>
            <a:gdLst/>
            <a:ahLst/>
            <a:cxnLst/>
            <a:rect l="l" t="t" r="r" b="b"/>
            <a:pathLst>
              <a:path w="2724150" h="800100">
                <a:moveTo>
                  <a:pt x="38100" y="0"/>
                </a:moveTo>
                <a:lnTo>
                  <a:pt x="2609848" y="0"/>
                </a:lnTo>
                <a:cubicBezTo>
                  <a:pt x="2672933" y="0"/>
                  <a:pt x="2724150" y="51217"/>
                  <a:pt x="2724150" y="114302"/>
                </a:cubicBezTo>
                <a:lnTo>
                  <a:pt x="2724150" y="685798"/>
                </a:lnTo>
                <a:cubicBezTo>
                  <a:pt x="2724150" y="748883"/>
                  <a:pt x="2672933" y="800100"/>
                  <a:pt x="2609848" y="800100"/>
                </a:cubicBez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2" name="Shape 40"/>
          <p:cNvSpPr/>
          <p:nvPr/>
        </p:nvSpPr>
        <p:spPr>
          <a:xfrm>
            <a:off x="3295650" y="3276600"/>
            <a:ext cx="38100" cy="800100"/>
          </a:xfrm>
          <a:custGeom>
            <a:avLst/>
            <a:gdLst/>
            <a:ahLst/>
            <a:cxnLst/>
            <a:rect l="l" t="t" r="r" b="b"/>
            <a:pathLst>
              <a:path w="38100" h="800100">
                <a:moveTo>
                  <a:pt x="38100" y="0"/>
                </a:moveTo>
                <a:lnTo>
                  <a:pt x="38100" y="0"/>
                </a:lnTo>
                <a:lnTo>
                  <a:pt x="38100" y="800100"/>
                </a:ln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43" name="Shape 41"/>
          <p:cNvSpPr/>
          <p:nvPr/>
        </p:nvSpPr>
        <p:spPr>
          <a:xfrm>
            <a:off x="3501628" y="3457575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80803" y="-4353"/>
                </a:moveTo>
                <a:cubicBezTo>
                  <a:pt x="76985" y="-5123"/>
                  <a:pt x="73067" y="-5123"/>
                  <a:pt x="69250" y="-4353"/>
                </a:cubicBezTo>
                <a:lnTo>
                  <a:pt x="6463" y="8204"/>
                </a:lnTo>
                <a:cubicBezTo>
                  <a:pt x="2712" y="8941"/>
                  <a:pt x="0" y="12256"/>
                  <a:pt x="0" y="16073"/>
                </a:cubicBezTo>
                <a:cubicBezTo>
                  <a:pt x="0" y="19523"/>
                  <a:pt x="2177" y="22536"/>
                  <a:pt x="5358" y="23641"/>
                </a:cubicBezTo>
                <a:lnTo>
                  <a:pt x="5358" y="48220"/>
                </a:lnTo>
                <a:lnTo>
                  <a:pt x="100" y="74541"/>
                </a:lnTo>
                <a:cubicBezTo>
                  <a:pt x="33" y="74842"/>
                  <a:pt x="0" y="75177"/>
                  <a:pt x="0" y="75512"/>
                </a:cubicBezTo>
                <a:cubicBezTo>
                  <a:pt x="0" y="78191"/>
                  <a:pt x="2177" y="80401"/>
                  <a:pt x="4889" y="80401"/>
                </a:cubicBezTo>
                <a:lnTo>
                  <a:pt x="16576" y="80401"/>
                </a:lnTo>
                <a:cubicBezTo>
                  <a:pt x="19255" y="80401"/>
                  <a:pt x="21465" y="78224"/>
                  <a:pt x="21465" y="75512"/>
                </a:cubicBezTo>
                <a:cubicBezTo>
                  <a:pt x="21465" y="75177"/>
                  <a:pt x="21431" y="74875"/>
                  <a:pt x="21364" y="74541"/>
                </a:cubicBezTo>
                <a:lnTo>
                  <a:pt x="16073" y="48220"/>
                </a:lnTo>
                <a:lnTo>
                  <a:pt x="16073" y="25885"/>
                </a:lnTo>
                <a:lnTo>
                  <a:pt x="32147" y="29100"/>
                </a:lnTo>
                <a:lnTo>
                  <a:pt x="32147" y="48220"/>
                </a:lnTo>
                <a:cubicBezTo>
                  <a:pt x="32147" y="71895"/>
                  <a:pt x="51335" y="91083"/>
                  <a:pt x="75009" y="91083"/>
                </a:cubicBezTo>
                <a:cubicBezTo>
                  <a:pt x="98684" y="91083"/>
                  <a:pt x="117872" y="71895"/>
                  <a:pt x="117872" y="48220"/>
                </a:cubicBezTo>
                <a:lnTo>
                  <a:pt x="117872" y="29100"/>
                </a:lnTo>
                <a:lnTo>
                  <a:pt x="143556" y="23976"/>
                </a:lnTo>
                <a:cubicBezTo>
                  <a:pt x="147306" y="23206"/>
                  <a:pt x="150019" y="19891"/>
                  <a:pt x="150019" y="16073"/>
                </a:cubicBezTo>
                <a:cubicBezTo>
                  <a:pt x="150019" y="12256"/>
                  <a:pt x="147306" y="8941"/>
                  <a:pt x="143556" y="8204"/>
                </a:cubicBezTo>
                <a:lnTo>
                  <a:pt x="80803" y="-4353"/>
                </a:lnTo>
                <a:close/>
                <a:moveTo>
                  <a:pt x="75009" y="75009"/>
                </a:moveTo>
                <a:cubicBezTo>
                  <a:pt x="60208" y="75009"/>
                  <a:pt x="48220" y="63021"/>
                  <a:pt x="48220" y="48220"/>
                </a:cubicBezTo>
                <a:lnTo>
                  <a:pt x="101798" y="48220"/>
                </a:lnTo>
                <a:cubicBezTo>
                  <a:pt x="101798" y="63021"/>
                  <a:pt x="89810" y="75009"/>
                  <a:pt x="75009" y="75009"/>
                </a:cubicBezTo>
                <a:close/>
                <a:moveTo>
                  <a:pt x="40217" y="107190"/>
                </a:moveTo>
                <a:cubicBezTo>
                  <a:pt x="19656" y="116633"/>
                  <a:pt x="5358" y="137394"/>
                  <a:pt x="5358" y="161505"/>
                </a:cubicBezTo>
                <a:cubicBezTo>
                  <a:pt x="5358" y="166996"/>
                  <a:pt x="9811" y="171450"/>
                  <a:pt x="15303" y="171450"/>
                </a:cubicBezTo>
                <a:lnTo>
                  <a:pt x="66973" y="171450"/>
                </a:lnTo>
                <a:lnTo>
                  <a:pt x="66973" y="122560"/>
                </a:lnTo>
                <a:lnTo>
                  <a:pt x="47752" y="108161"/>
                </a:lnTo>
                <a:cubicBezTo>
                  <a:pt x="45575" y="106520"/>
                  <a:pt x="42662" y="106085"/>
                  <a:pt x="40184" y="107223"/>
                </a:cubicBezTo>
                <a:close/>
                <a:moveTo>
                  <a:pt x="83046" y="171450"/>
                </a:moveTo>
                <a:lnTo>
                  <a:pt x="134715" y="171450"/>
                </a:lnTo>
                <a:cubicBezTo>
                  <a:pt x="140207" y="171450"/>
                  <a:pt x="144661" y="166996"/>
                  <a:pt x="144661" y="161505"/>
                </a:cubicBezTo>
                <a:cubicBezTo>
                  <a:pt x="144661" y="137394"/>
                  <a:pt x="130362" y="116633"/>
                  <a:pt x="109802" y="107223"/>
                </a:cubicBezTo>
                <a:cubicBezTo>
                  <a:pt x="107324" y="106085"/>
                  <a:pt x="104410" y="106520"/>
                  <a:pt x="102234" y="108161"/>
                </a:cubicBezTo>
                <a:lnTo>
                  <a:pt x="83013" y="122560"/>
                </a:lnTo>
                <a:lnTo>
                  <a:pt x="83013" y="171450"/>
                </a:ln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44" name="Text 42"/>
          <p:cNvSpPr/>
          <p:nvPr/>
        </p:nvSpPr>
        <p:spPr>
          <a:xfrm>
            <a:off x="3757613" y="3429000"/>
            <a:ext cx="8286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ФИС ГИА</a:t>
            </a:r>
            <a:endParaRPr lang="en-US" sz="1600" dirty="0"/>
          </a:p>
        </p:txBody>
      </p:sp>
      <p:sp>
        <p:nvSpPr>
          <p:cNvPr id="45" name="Text 43"/>
          <p:cNvSpPr/>
          <p:nvPr/>
        </p:nvSpPr>
        <p:spPr>
          <a:xfrm>
            <a:off x="3467100" y="3733800"/>
            <a:ext cx="2466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Модуль студентов (прием, ГИА)</a:t>
            </a:r>
            <a:endParaRPr lang="en-US" sz="1600" dirty="0"/>
          </a:p>
        </p:txBody>
      </p:sp>
      <p:sp>
        <p:nvSpPr>
          <p:cNvPr id="46" name="Shape 44"/>
          <p:cNvSpPr/>
          <p:nvPr/>
        </p:nvSpPr>
        <p:spPr>
          <a:xfrm>
            <a:off x="3295650" y="4191000"/>
            <a:ext cx="2724150" cy="800100"/>
          </a:xfrm>
          <a:custGeom>
            <a:avLst/>
            <a:gdLst/>
            <a:ahLst/>
            <a:cxnLst/>
            <a:rect l="l" t="t" r="r" b="b"/>
            <a:pathLst>
              <a:path w="2724150" h="800100">
                <a:moveTo>
                  <a:pt x="38100" y="0"/>
                </a:moveTo>
                <a:lnTo>
                  <a:pt x="2609848" y="0"/>
                </a:lnTo>
                <a:cubicBezTo>
                  <a:pt x="2672933" y="0"/>
                  <a:pt x="2724150" y="51217"/>
                  <a:pt x="2724150" y="114302"/>
                </a:cubicBezTo>
                <a:lnTo>
                  <a:pt x="2724150" y="685798"/>
                </a:lnTo>
                <a:cubicBezTo>
                  <a:pt x="2724150" y="748883"/>
                  <a:pt x="2672933" y="800100"/>
                  <a:pt x="2609848" y="800100"/>
                </a:cubicBez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47" name="Shape 45"/>
          <p:cNvSpPr/>
          <p:nvPr/>
        </p:nvSpPr>
        <p:spPr>
          <a:xfrm>
            <a:off x="3295650" y="4191000"/>
            <a:ext cx="38100" cy="800100"/>
          </a:xfrm>
          <a:custGeom>
            <a:avLst/>
            <a:gdLst/>
            <a:ahLst/>
            <a:cxnLst/>
            <a:rect l="l" t="t" r="r" b="b"/>
            <a:pathLst>
              <a:path w="38100" h="800100">
                <a:moveTo>
                  <a:pt x="38100" y="0"/>
                </a:moveTo>
                <a:lnTo>
                  <a:pt x="38100" y="0"/>
                </a:lnTo>
                <a:lnTo>
                  <a:pt x="38100" y="800100"/>
                </a:ln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48" name="Shape 46"/>
          <p:cNvSpPr/>
          <p:nvPr/>
        </p:nvSpPr>
        <p:spPr>
          <a:xfrm>
            <a:off x="3490913" y="43719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0716" y="10716"/>
                </a:moveTo>
                <a:cubicBezTo>
                  <a:pt x="16643" y="10716"/>
                  <a:pt x="21431" y="15504"/>
                  <a:pt x="21431" y="21431"/>
                </a:cubicBezTo>
                <a:lnTo>
                  <a:pt x="21431" y="133945"/>
                </a:lnTo>
                <a:cubicBezTo>
                  <a:pt x="21431" y="136892"/>
                  <a:pt x="23842" y="139303"/>
                  <a:pt x="26789" y="139303"/>
                </a:cubicBezTo>
                <a:lnTo>
                  <a:pt x="160734" y="139303"/>
                </a:lnTo>
                <a:cubicBezTo>
                  <a:pt x="166661" y="139303"/>
                  <a:pt x="171450" y="144092"/>
                  <a:pt x="171450" y="150019"/>
                </a:cubicBezTo>
                <a:cubicBezTo>
                  <a:pt x="171450" y="155946"/>
                  <a:pt x="166661" y="160734"/>
                  <a:pt x="160734" y="160734"/>
                </a:cubicBezTo>
                <a:lnTo>
                  <a:pt x="26789" y="160734"/>
                </a:lnTo>
                <a:cubicBezTo>
                  <a:pt x="11988" y="160734"/>
                  <a:pt x="0" y="148746"/>
                  <a:pt x="0" y="133945"/>
                </a:cubicBezTo>
                <a:lnTo>
                  <a:pt x="0" y="21431"/>
                </a:lnTo>
                <a:cubicBezTo>
                  <a:pt x="0" y="15504"/>
                  <a:pt x="4789" y="10716"/>
                  <a:pt x="10716" y="10716"/>
                </a:cubicBezTo>
                <a:close/>
                <a:moveTo>
                  <a:pt x="42863" y="32147"/>
                </a:moveTo>
                <a:cubicBezTo>
                  <a:pt x="42863" y="26220"/>
                  <a:pt x="47651" y="21431"/>
                  <a:pt x="53578" y="21431"/>
                </a:cubicBezTo>
                <a:lnTo>
                  <a:pt x="117872" y="21431"/>
                </a:lnTo>
                <a:cubicBezTo>
                  <a:pt x="123799" y="21431"/>
                  <a:pt x="128588" y="26220"/>
                  <a:pt x="128588" y="32147"/>
                </a:cubicBezTo>
                <a:cubicBezTo>
                  <a:pt x="128588" y="38074"/>
                  <a:pt x="123799" y="42863"/>
                  <a:pt x="117872" y="42863"/>
                </a:cubicBezTo>
                <a:lnTo>
                  <a:pt x="53578" y="42863"/>
                </a:lnTo>
                <a:cubicBezTo>
                  <a:pt x="47651" y="42863"/>
                  <a:pt x="42863" y="38074"/>
                  <a:pt x="42863" y="32147"/>
                </a:cubicBezTo>
                <a:close/>
                <a:moveTo>
                  <a:pt x="53578" y="58936"/>
                </a:moveTo>
                <a:lnTo>
                  <a:pt x="96441" y="58936"/>
                </a:lnTo>
                <a:cubicBezTo>
                  <a:pt x="102368" y="58936"/>
                  <a:pt x="107156" y="63724"/>
                  <a:pt x="107156" y="69652"/>
                </a:cubicBezTo>
                <a:cubicBezTo>
                  <a:pt x="107156" y="75579"/>
                  <a:pt x="102368" y="80367"/>
                  <a:pt x="96441" y="80367"/>
                </a:cubicBezTo>
                <a:lnTo>
                  <a:pt x="53578" y="80367"/>
                </a:lnTo>
                <a:cubicBezTo>
                  <a:pt x="47651" y="80367"/>
                  <a:pt x="42863" y="75579"/>
                  <a:pt x="42863" y="69652"/>
                </a:cubicBezTo>
                <a:cubicBezTo>
                  <a:pt x="42863" y="63724"/>
                  <a:pt x="47651" y="58936"/>
                  <a:pt x="53578" y="58936"/>
                </a:cubicBezTo>
                <a:close/>
                <a:moveTo>
                  <a:pt x="53578" y="96441"/>
                </a:moveTo>
                <a:lnTo>
                  <a:pt x="139303" y="96441"/>
                </a:lnTo>
                <a:cubicBezTo>
                  <a:pt x="145230" y="96441"/>
                  <a:pt x="150019" y="101229"/>
                  <a:pt x="150019" y="107156"/>
                </a:cubicBezTo>
                <a:cubicBezTo>
                  <a:pt x="150019" y="113083"/>
                  <a:pt x="145230" y="117872"/>
                  <a:pt x="139303" y="117872"/>
                </a:cubicBezTo>
                <a:lnTo>
                  <a:pt x="53578" y="117872"/>
                </a:lnTo>
                <a:cubicBezTo>
                  <a:pt x="47651" y="117872"/>
                  <a:pt x="42863" y="113083"/>
                  <a:pt x="42863" y="107156"/>
                </a:cubicBezTo>
                <a:cubicBezTo>
                  <a:pt x="42863" y="101229"/>
                  <a:pt x="47651" y="96441"/>
                  <a:pt x="53578" y="96441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49" name="Text 47"/>
          <p:cNvSpPr/>
          <p:nvPr/>
        </p:nvSpPr>
        <p:spPr>
          <a:xfrm>
            <a:off x="3757613" y="4343400"/>
            <a:ext cx="5715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ВСЦМ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3467100" y="4648200"/>
            <a:ext cx="2466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Отчеты организации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6191250" y="2362200"/>
            <a:ext cx="2724150" cy="990600"/>
          </a:xfrm>
          <a:custGeom>
            <a:avLst/>
            <a:gdLst/>
            <a:ahLst/>
            <a:cxnLst/>
            <a:rect l="l" t="t" r="r" b="b"/>
            <a:pathLst>
              <a:path w="2724150" h="990600">
                <a:moveTo>
                  <a:pt x="38100" y="0"/>
                </a:moveTo>
                <a:lnTo>
                  <a:pt x="2609855" y="0"/>
                </a:lnTo>
                <a:cubicBezTo>
                  <a:pt x="2672936" y="0"/>
                  <a:pt x="2724150" y="51214"/>
                  <a:pt x="2724150" y="114295"/>
                </a:cubicBezTo>
                <a:lnTo>
                  <a:pt x="2724150" y="876305"/>
                </a:lnTo>
                <a:cubicBezTo>
                  <a:pt x="2724150" y="939386"/>
                  <a:pt x="2672936" y="990600"/>
                  <a:pt x="2609855" y="990600"/>
                </a:cubicBezTo>
                <a:lnTo>
                  <a:pt x="38100" y="990600"/>
                </a:lnTo>
                <a:cubicBezTo>
                  <a:pt x="17072" y="990600"/>
                  <a:pt x="0" y="973528"/>
                  <a:pt x="0" y="952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2" name="Shape 50"/>
          <p:cNvSpPr/>
          <p:nvPr/>
        </p:nvSpPr>
        <p:spPr>
          <a:xfrm>
            <a:off x="6191250" y="2362200"/>
            <a:ext cx="38100" cy="990600"/>
          </a:xfrm>
          <a:custGeom>
            <a:avLst/>
            <a:gdLst/>
            <a:ahLst/>
            <a:cxnLst/>
            <a:rect l="l" t="t" r="r" b="b"/>
            <a:pathLst>
              <a:path w="38100" h="990600">
                <a:moveTo>
                  <a:pt x="38100" y="0"/>
                </a:moveTo>
                <a:lnTo>
                  <a:pt x="38100" y="0"/>
                </a:lnTo>
                <a:lnTo>
                  <a:pt x="38100" y="990600"/>
                </a:lnTo>
                <a:lnTo>
                  <a:pt x="38100" y="990600"/>
                </a:lnTo>
                <a:cubicBezTo>
                  <a:pt x="17072" y="990600"/>
                  <a:pt x="0" y="973528"/>
                  <a:pt x="0" y="9525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53" name="Shape 51"/>
          <p:cNvSpPr/>
          <p:nvPr/>
        </p:nvSpPr>
        <p:spPr>
          <a:xfrm>
            <a:off x="6386513" y="25431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68302" y="50430"/>
                </a:moveTo>
                <a:lnTo>
                  <a:pt x="136155" y="82577"/>
                </a:lnTo>
                <a:cubicBezTo>
                  <a:pt x="133075" y="85658"/>
                  <a:pt x="128487" y="86562"/>
                  <a:pt x="124469" y="84888"/>
                </a:cubicBezTo>
                <a:cubicBezTo>
                  <a:pt x="120450" y="83214"/>
                  <a:pt x="117872" y="79329"/>
                  <a:pt x="117872" y="75009"/>
                </a:cubicBezTo>
                <a:lnTo>
                  <a:pt x="117872" y="53578"/>
                </a:lnTo>
                <a:lnTo>
                  <a:pt x="10716" y="53578"/>
                </a:lnTo>
                <a:cubicBezTo>
                  <a:pt x="4789" y="53578"/>
                  <a:pt x="0" y="48790"/>
                  <a:pt x="0" y="42863"/>
                </a:cubicBezTo>
                <a:cubicBezTo>
                  <a:pt x="0" y="36935"/>
                  <a:pt x="4789" y="32147"/>
                  <a:pt x="10716" y="32147"/>
                </a:cubicBezTo>
                <a:lnTo>
                  <a:pt x="117872" y="32147"/>
                </a:lnTo>
                <a:lnTo>
                  <a:pt x="117872" y="10716"/>
                </a:lnTo>
                <a:cubicBezTo>
                  <a:pt x="117872" y="6396"/>
                  <a:pt x="120484" y="2478"/>
                  <a:pt x="124502" y="804"/>
                </a:cubicBezTo>
                <a:cubicBezTo>
                  <a:pt x="128521" y="-871"/>
                  <a:pt x="133108" y="67"/>
                  <a:pt x="136189" y="3114"/>
                </a:cubicBezTo>
                <a:lnTo>
                  <a:pt x="168336" y="35261"/>
                </a:lnTo>
                <a:cubicBezTo>
                  <a:pt x="172522" y="39447"/>
                  <a:pt x="172522" y="46245"/>
                  <a:pt x="168336" y="50430"/>
                </a:cubicBezTo>
                <a:close/>
                <a:moveTo>
                  <a:pt x="35261" y="168302"/>
                </a:moveTo>
                <a:lnTo>
                  <a:pt x="3114" y="136155"/>
                </a:lnTo>
                <a:cubicBezTo>
                  <a:pt x="-1072" y="131970"/>
                  <a:pt x="-1072" y="125172"/>
                  <a:pt x="3114" y="120986"/>
                </a:cubicBezTo>
                <a:lnTo>
                  <a:pt x="35261" y="88839"/>
                </a:lnTo>
                <a:cubicBezTo>
                  <a:pt x="38342" y="85758"/>
                  <a:pt x="42929" y="84854"/>
                  <a:pt x="46948" y="86529"/>
                </a:cubicBezTo>
                <a:cubicBezTo>
                  <a:pt x="50966" y="88203"/>
                  <a:pt x="53578" y="92121"/>
                  <a:pt x="53578" y="96441"/>
                </a:cubicBezTo>
                <a:lnTo>
                  <a:pt x="53578" y="117872"/>
                </a:lnTo>
                <a:lnTo>
                  <a:pt x="160734" y="117872"/>
                </a:lnTo>
                <a:cubicBezTo>
                  <a:pt x="166661" y="117872"/>
                  <a:pt x="171450" y="122660"/>
                  <a:pt x="171450" y="128588"/>
                </a:cubicBezTo>
                <a:cubicBezTo>
                  <a:pt x="171450" y="134515"/>
                  <a:pt x="166661" y="139303"/>
                  <a:pt x="160734" y="139303"/>
                </a:cubicBezTo>
                <a:lnTo>
                  <a:pt x="53578" y="139303"/>
                </a:lnTo>
                <a:lnTo>
                  <a:pt x="53578" y="160734"/>
                </a:lnTo>
                <a:cubicBezTo>
                  <a:pt x="53578" y="165054"/>
                  <a:pt x="50966" y="168972"/>
                  <a:pt x="46948" y="170646"/>
                </a:cubicBezTo>
                <a:cubicBezTo>
                  <a:pt x="42929" y="172321"/>
                  <a:pt x="38342" y="171383"/>
                  <a:pt x="35261" y="168336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54" name="Text 52"/>
          <p:cNvSpPr/>
          <p:nvPr/>
        </p:nvSpPr>
        <p:spPr>
          <a:xfrm>
            <a:off x="6653213" y="2514600"/>
            <a:ext cx="590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МСОИ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6362700" y="2819400"/>
            <a:ext cx="24669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Многофункциональный сервис обмена информацией</a:t>
            </a:r>
            <a:endParaRPr lang="en-US" sz="1600" dirty="0"/>
          </a:p>
        </p:txBody>
      </p:sp>
      <p:sp>
        <p:nvSpPr>
          <p:cNvPr id="56" name="Shape 54"/>
          <p:cNvSpPr/>
          <p:nvPr/>
        </p:nvSpPr>
        <p:spPr>
          <a:xfrm>
            <a:off x="6191250" y="3467100"/>
            <a:ext cx="2724150" cy="800100"/>
          </a:xfrm>
          <a:custGeom>
            <a:avLst/>
            <a:gdLst/>
            <a:ahLst/>
            <a:cxnLst/>
            <a:rect l="l" t="t" r="r" b="b"/>
            <a:pathLst>
              <a:path w="2724150" h="800100">
                <a:moveTo>
                  <a:pt x="38100" y="0"/>
                </a:moveTo>
                <a:lnTo>
                  <a:pt x="2609848" y="0"/>
                </a:lnTo>
                <a:cubicBezTo>
                  <a:pt x="2672933" y="0"/>
                  <a:pt x="2724150" y="51217"/>
                  <a:pt x="2724150" y="114302"/>
                </a:cubicBezTo>
                <a:lnTo>
                  <a:pt x="2724150" y="685798"/>
                </a:lnTo>
                <a:cubicBezTo>
                  <a:pt x="2724150" y="748883"/>
                  <a:pt x="2672933" y="800100"/>
                  <a:pt x="2609848" y="800100"/>
                </a:cubicBez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7" name="Shape 55"/>
          <p:cNvSpPr/>
          <p:nvPr/>
        </p:nvSpPr>
        <p:spPr>
          <a:xfrm>
            <a:off x="6191250" y="3467100"/>
            <a:ext cx="38100" cy="800100"/>
          </a:xfrm>
          <a:custGeom>
            <a:avLst/>
            <a:gdLst/>
            <a:ahLst/>
            <a:cxnLst/>
            <a:rect l="l" t="t" r="r" b="b"/>
            <a:pathLst>
              <a:path w="38100" h="800100">
                <a:moveTo>
                  <a:pt x="38100" y="0"/>
                </a:moveTo>
                <a:lnTo>
                  <a:pt x="38100" y="0"/>
                </a:lnTo>
                <a:lnTo>
                  <a:pt x="38100" y="800100"/>
                </a:ln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58" name="Shape 56"/>
          <p:cNvSpPr/>
          <p:nvPr/>
        </p:nvSpPr>
        <p:spPr>
          <a:xfrm>
            <a:off x="6386513" y="36480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171450"/>
                </a:moveTo>
                <a:cubicBezTo>
                  <a:pt x="133038" y="171450"/>
                  <a:pt x="171450" y="133038"/>
                  <a:pt x="171450" y="85725"/>
                </a:cubicBezTo>
                <a:cubicBezTo>
                  <a:pt x="171450" y="38412"/>
                  <a:pt x="133038" y="0"/>
                  <a:pt x="85725" y="0"/>
                </a:cubicBezTo>
                <a:cubicBezTo>
                  <a:pt x="38412" y="0"/>
                  <a:pt x="0" y="38412"/>
                  <a:pt x="0" y="85725"/>
                </a:cubicBezTo>
                <a:cubicBezTo>
                  <a:pt x="0" y="133038"/>
                  <a:pt x="38412" y="171450"/>
                  <a:pt x="85725" y="171450"/>
                </a:cubicBezTo>
                <a:close/>
                <a:moveTo>
                  <a:pt x="113987" y="71225"/>
                </a:moveTo>
                <a:lnTo>
                  <a:pt x="87198" y="114088"/>
                </a:lnTo>
                <a:cubicBezTo>
                  <a:pt x="85792" y="116332"/>
                  <a:pt x="83381" y="117738"/>
                  <a:pt x="80736" y="117872"/>
                </a:cubicBezTo>
                <a:cubicBezTo>
                  <a:pt x="78090" y="118006"/>
                  <a:pt x="75545" y="116800"/>
                  <a:pt x="73971" y="114657"/>
                </a:cubicBezTo>
                <a:lnTo>
                  <a:pt x="57898" y="93226"/>
                </a:lnTo>
                <a:cubicBezTo>
                  <a:pt x="55219" y="89676"/>
                  <a:pt x="55956" y="84653"/>
                  <a:pt x="59505" y="81975"/>
                </a:cubicBezTo>
                <a:cubicBezTo>
                  <a:pt x="63055" y="79296"/>
                  <a:pt x="68078" y="80032"/>
                  <a:pt x="70757" y="83582"/>
                </a:cubicBezTo>
                <a:lnTo>
                  <a:pt x="79798" y="95637"/>
                </a:lnTo>
                <a:lnTo>
                  <a:pt x="100359" y="62720"/>
                </a:lnTo>
                <a:cubicBezTo>
                  <a:pt x="102703" y="58969"/>
                  <a:pt x="107659" y="57797"/>
                  <a:pt x="111443" y="60175"/>
                </a:cubicBezTo>
                <a:cubicBezTo>
                  <a:pt x="115226" y="62552"/>
                  <a:pt x="116365" y="67475"/>
                  <a:pt x="113987" y="71259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59" name="Text 57"/>
          <p:cNvSpPr/>
          <p:nvPr/>
        </p:nvSpPr>
        <p:spPr>
          <a:xfrm>
            <a:off x="6653213" y="3619500"/>
            <a:ext cx="5429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ФБДА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6362700" y="3924300"/>
            <a:ext cx="2466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Подтверждение дипломов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6191250" y="4381500"/>
            <a:ext cx="2724150" cy="800100"/>
          </a:xfrm>
          <a:custGeom>
            <a:avLst/>
            <a:gdLst/>
            <a:ahLst/>
            <a:cxnLst/>
            <a:rect l="l" t="t" r="r" b="b"/>
            <a:pathLst>
              <a:path w="2724150" h="800100">
                <a:moveTo>
                  <a:pt x="38100" y="0"/>
                </a:moveTo>
                <a:lnTo>
                  <a:pt x="2609848" y="0"/>
                </a:lnTo>
                <a:cubicBezTo>
                  <a:pt x="2672933" y="0"/>
                  <a:pt x="2724150" y="51217"/>
                  <a:pt x="2724150" y="114302"/>
                </a:cubicBezTo>
                <a:lnTo>
                  <a:pt x="2724150" y="685798"/>
                </a:lnTo>
                <a:cubicBezTo>
                  <a:pt x="2724150" y="748883"/>
                  <a:pt x="2672933" y="800100"/>
                  <a:pt x="2609848" y="800100"/>
                </a:cubicBez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2" name="Shape 60"/>
          <p:cNvSpPr/>
          <p:nvPr/>
        </p:nvSpPr>
        <p:spPr>
          <a:xfrm>
            <a:off x="6191250" y="4381500"/>
            <a:ext cx="38100" cy="800100"/>
          </a:xfrm>
          <a:custGeom>
            <a:avLst/>
            <a:gdLst/>
            <a:ahLst/>
            <a:cxnLst/>
            <a:rect l="l" t="t" r="r" b="b"/>
            <a:pathLst>
              <a:path w="38100" h="800100">
                <a:moveTo>
                  <a:pt x="38100" y="0"/>
                </a:moveTo>
                <a:lnTo>
                  <a:pt x="38100" y="0"/>
                </a:lnTo>
                <a:lnTo>
                  <a:pt x="38100" y="800100"/>
                </a:ln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63" name="Shape 61"/>
          <p:cNvSpPr/>
          <p:nvPr/>
        </p:nvSpPr>
        <p:spPr>
          <a:xfrm>
            <a:off x="6386513" y="45624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17838" y="93762"/>
                </a:moveTo>
                <a:lnTo>
                  <a:pt x="53913" y="93762"/>
                </a:lnTo>
                <a:cubicBezTo>
                  <a:pt x="54884" y="115360"/>
                  <a:pt x="59673" y="135251"/>
                  <a:pt x="66470" y="149818"/>
                </a:cubicBezTo>
                <a:cubicBezTo>
                  <a:pt x="70288" y="158022"/>
                  <a:pt x="74407" y="163815"/>
                  <a:pt x="78224" y="167365"/>
                </a:cubicBezTo>
                <a:cubicBezTo>
                  <a:pt x="81975" y="170881"/>
                  <a:pt x="84553" y="171450"/>
                  <a:pt x="85892" y="171450"/>
                </a:cubicBezTo>
                <a:cubicBezTo>
                  <a:pt x="87232" y="171450"/>
                  <a:pt x="89810" y="170881"/>
                  <a:pt x="93561" y="167365"/>
                </a:cubicBezTo>
                <a:cubicBezTo>
                  <a:pt x="97378" y="163815"/>
                  <a:pt x="101497" y="157988"/>
                  <a:pt x="105315" y="149818"/>
                </a:cubicBezTo>
                <a:cubicBezTo>
                  <a:pt x="112112" y="135251"/>
                  <a:pt x="116901" y="115360"/>
                  <a:pt x="117872" y="93762"/>
                </a:cubicBezTo>
                <a:close/>
                <a:moveTo>
                  <a:pt x="53880" y="77688"/>
                </a:moveTo>
                <a:lnTo>
                  <a:pt x="117805" y="77688"/>
                </a:lnTo>
                <a:cubicBezTo>
                  <a:pt x="116867" y="56090"/>
                  <a:pt x="112079" y="36199"/>
                  <a:pt x="105281" y="21632"/>
                </a:cubicBezTo>
                <a:cubicBezTo>
                  <a:pt x="101464" y="13462"/>
                  <a:pt x="97345" y="7635"/>
                  <a:pt x="93527" y="4085"/>
                </a:cubicBezTo>
                <a:cubicBezTo>
                  <a:pt x="89777" y="569"/>
                  <a:pt x="87198" y="0"/>
                  <a:pt x="85859" y="0"/>
                </a:cubicBezTo>
                <a:cubicBezTo>
                  <a:pt x="84519" y="0"/>
                  <a:pt x="81941" y="569"/>
                  <a:pt x="78191" y="4085"/>
                </a:cubicBezTo>
                <a:cubicBezTo>
                  <a:pt x="74373" y="7635"/>
                  <a:pt x="70254" y="13462"/>
                  <a:pt x="66437" y="21632"/>
                </a:cubicBezTo>
                <a:cubicBezTo>
                  <a:pt x="59639" y="36199"/>
                  <a:pt x="54851" y="56090"/>
                  <a:pt x="53880" y="77688"/>
                </a:cubicBezTo>
                <a:close/>
                <a:moveTo>
                  <a:pt x="37806" y="77688"/>
                </a:moveTo>
                <a:cubicBezTo>
                  <a:pt x="38978" y="49024"/>
                  <a:pt x="46379" y="22402"/>
                  <a:pt x="57195" y="4922"/>
                </a:cubicBezTo>
                <a:cubicBezTo>
                  <a:pt x="26354" y="15839"/>
                  <a:pt x="3650" y="43934"/>
                  <a:pt x="502" y="77688"/>
                </a:cubicBezTo>
                <a:lnTo>
                  <a:pt x="37806" y="77688"/>
                </a:lnTo>
                <a:close/>
                <a:moveTo>
                  <a:pt x="502" y="93762"/>
                </a:moveTo>
                <a:cubicBezTo>
                  <a:pt x="3650" y="127516"/>
                  <a:pt x="26354" y="155611"/>
                  <a:pt x="57195" y="166528"/>
                </a:cubicBezTo>
                <a:cubicBezTo>
                  <a:pt x="46379" y="149048"/>
                  <a:pt x="38978" y="122426"/>
                  <a:pt x="37806" y="93762"/>
                </a:cubicBezTo>
                <a:lnTo>
                  <a:pt x="502" y="93762"/>
                </a:lnTo>
                <a:close/>
                <a:moveTo>
                  <a:pt x="133912" y="93762"/>
                </a:moveTo>
                <a:cubicBezTo>
                  <a:pt x="132740" y="122426"/>
                  <a:pt x="125339" y="149048"/>
                  <a:pt x="114523" y="166528"/>
                </a:cubicBezTo>
                <a:cubicBezTo>
                  <a:pt x="145364" y="155577"/>
                  <a:pt x="168068" y="127516"/>
                  <a:pt x="171216" y="93762"/>
                </a:cubicBezTo>
                <a:lnTo>
                  <a:pt x="133912" y="93762"/>
                </a:lnTo>
                <a:close/>
                <a:moveTo>
                  <a:pt x="171216" y="77688"/>
                </a:moveTo>
                <a:cubicBezTo>
                  <a:pt x="168068" y="43934"/>
                  <a:pt x="145364" y="15839"/>
                  <a:pt x="114523" y="4922"/>
                </a:cubicBezTo>
                <a:cubicBezTo>
                  <a:pt x="125339" y="22402"/>
                  <a:pt x="132740" y="49024"/>
                  <a:pt x="133912" y="77688"/>
                </a:cubicBezTo>
                <a:lnTo>
                  <a:pt x="171216" y="77688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64" name="Text 62"/>
          <p:cNvSpPr/>
          <p:nvPr/>
        </p:nvSpPr>
        <p:spPr>
          <a:xfrm>
            <a:off x="6653213" y="4533900"/>
            <a:ext cx="514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ЕПГУ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6362700" y="4838700"/>
            <a:ext cx="2466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Единый портал госуслуг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9086850" y="2362200"/>
            <a:ext cx="2724150" cy="1219200"/>
          </a:xfrm>
          <a:custGeom>
            <a:avLst/>
            <a:gdLst/>
            <a:ahLst/>
            <a:cxnLst/>
            <a:rect l="l" t="t" r="r" b="b"/>
            <a:pathLst>
              <a:path w="2724150" h="1219200">
                <a:moveTo>
                  <a:pt x="38100" y="0"/>
                </a:moveTo>
                <a:lnTo>
                  <a:pt x="2609850" y="0"/>
                </a:lnTo>
                <a:cubicBezTo>
                  <a:pt x="2672934" y="0"/>
                  <a:pt x="2724150" y="51216"/>
                  <a:pt x="2724150" y="114300"/>
                </a:cubicBezTo>
                <a:lnTo>
                  <a:pt x="2724150" y="1104900"/>
                </a:lnTo>
                <a:cubicBezTo>
                  <a:pt x="2724150" y="1167984"/>
                  <a:pt x="2672934" y="1219200"/>
                  <a:pt x="2609850" y="1219200"/>
                </a:cubicBez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7" name="Shape 65"/>
          <p:cNvSpPr/>
          <p:nvPr/>
        </p:nvSpPr>
        <p:spPr>
          <a:xfrm>
            <a:off x="9086850" y="2362200"/>
            <a:ext cx="38100" cy="1219200"/>
          </a:xfrm>
          <a:custGeom>
            <a:avLst/>
            <a:gdLst/>
            <a:ahLst/>
            <a:cxnLst/>
            <a:rect l="l" t="t" r="r" b="b"/>
            <a:pathLst>
              <a:path w="38100" h="1219200">
                <a:moveTo>
                  <a:pt x="38100" y="0"/>
                </a:moveTo>
                <a:lnTo>
                  <a:pt x="38100" y="0"/>
                </a:lnTo>
                <a:lnTo>
                  <a:pt x="38100" y="1219200"/>
                </a:lnTo>
                <a:lnTo>
                  <a:pt x="38100" y="1219200"/>
                </a:lnTo>
                <a:cubicBezTo>
                  <a:pt x="17072" y="1219200"/>
                  <a:pt x="0" y="1202128"/>
                  <a:pt x="0" y="11811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68" name="Shape 66"/>
          <p:cNvSpPr/>
          <p:nvPr/>
        </p:nvSpPr>
        <p:spPr>
          <a:xfrm>
            <a:off x="9277350" y="26574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0" y="42863"/>
                </a:moveTo>
                <a:lnTo>
                  <a:pt x="0" y="53578"/>
                </a:lnTo>
                <a:lnTo>
                  <a:pt x="171450" y="53578"/>
                </a:lnTo>
                <a:lnTo>
                  <a:pt x="171450" y="42863"/>
                </a:lnTo>
                <a:cubicBezTo>
                  <a:pt x="171450" y="31042"/>
                  <a:pt x="161839" y="21431"/>
                  <a:pt x="150019" y="21431"/>
                </a:cubicBezTo>
                <a:lnTo>
                  <a:pt x="21431" y="21431"/>
                </a:lnTo>
                <a:cubicBezTo>
                  <a:pt x="9611" y="21431"/>
                  <a:pt x="0" y="31042"/>
                  <a:pt x="0" y="42863"/>
                </a:cubicBezTo>
                <a:close/>
                <a:moveTo>
                  <a:pt x="0" y="69652"/>
                </a:moveTo>
                <a:lnTo>
                  <a:pt x="0" y="128588"/>
                </a:lnTo>
                <a:cubicBezTo>
                  <a:pt x="0" y="140408"/>
                  <a:pt x="9611" y="150019"/>
                  <a:pt x="21431" y="150019"/>
                </a:cubicBezTo>
                <a:lnTo>
                  <a:pt x="150019" y="150019"/>
                </a:lnTo>
                <a:cubicBezTo>
                  <a:pt x="161839" y="150019"/>
                  <a:pt x="171450" y="140408"/>
                  <a:pt x="171450" y="128588"/>
                </a:cubicBezTo>
                <a:lnTo>
                  <a:pt x="171450" y="69652"/>
                </a:lnTo>
                <a:lnTo>
                  <a:pt x="0" y="69652"/>
                </a:lnTo>
                <a:close/>
                <a:moveTo>
                  <a:pt x="21431" y="120551"/>
                </a:moveTo>
                <a:cubicBezTo>
                  <a:pt x="21431" y="116097"/>
                  <a:pt x="25014" y="112514"/>
                  <a:pt x="29468" y="112514"/>
                </a:cubicBezTo>
                <a:lnTo>
                  <a:pt x="45541" y="112514"/>
                </a:lnTo>
                <a:cubicBezTo>
                  <a:pt x="49995" y="112514"/>
                  <a:pt x="53578" y="116097"/>
                  <a:pt x="53578" y="120551"/>
                </a:cubicBezTo>
                <a:cubicBezTo>
                  <a:pt x="53578" y="125004"/>
                  <a:pt x="49995" y="128588"/>
                  <a:pt x="45541" y="128588"/>
                </a:cubicBezTo>
                <a:lnTo>
                  <a:pt x="29468" y="128588"/>
                </a:lnTo>
                <a:cubicBezTo>
                  <a:pt x="25014" y="128588"/>
                  <a:pt x="21431" y="125004"/>
                  <a:pt x="21431" y="120551"/>
                </a:cubicBezTo>
                <a:close/>
                <a:moveTo>
                  <a:pt x="69652" y="120551"/>
                </a:moveTo>
                <a:cubicBezTo>
                  <a:pt x="69652" y="116097"/>
                  <a:pt x="73235" y="112514"/>
                  <a:pt x="77688" y="112514"/>
                </a:cubicBezTo>
                <a:lnTo>
                  <a:pt x="99120" y="112514"/>
                </a:lnTo>
                <a:cubicBezTo>
                  <a:pt x="103573" y="112514"/>
                  <a:pt x="107156" y="116097"/>
                  <a:pt x="107156" y="120551"/>
                </a:cubicBezTo>
                <a:cubicBezTo>
                  <a:pt x="107156" y="125004"/>
                  <a:pt x="103573" y="128588"/>
                  <a:pt x="99120" y="128588"/>
                </a:cubicBezTo>
                <a:lnTo>
                  <a:pt x="77688" y="128588"/>
                </a:lnTo>
                <a:cubicBezTo>
                  <a:pt x="73235" y="128588"/>
                  <a:pt x="69652" y="125004"/>
                  <a:pt x="69652" y="120551"/>
                </a:cubicBezTo>
                <a:close/>
              </a:path>
            </a:pathLst>
          </a:custGeom>
          <a:solidFill>
            <a:srgbClr val="1A365D"/>
          </a:solidFill>
          <a:ln/>
        </p:spPr>
      </p:sp>
      <p:sp>
        <p:nvSpPr>
          <p:cNvPr id="69" name="Text 67"/>
          <p:cNvSpPr/>
          <p:nvPr/>
        </p:nvSpPr>
        <p:spPr>
          <a:xfrm>
            <a:off x="9548456" y="2514600"/>
            <a:ext cx="219075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Образовательный кредит</a:t>
            </a:r>
            <a:endParaRPr lang="en-US" sz="1600" dirty="0"/>
          </a:p>
        </p:txBody>
      </p:sp>
      <p:sp>
        <p:nvSpPr>
          <p:cNvPr id="70" name="Text 68"/>
          <p:cNvSpPr/>
          <p:nvPr/>
        </p:nvSpPr>
        <p:spPr>
          <a:xfrm>
            <a:off x="9258300" y="3048000"/>
            <a:ext cx="24669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Интеграция с системой образовательных кредитов</a:t>
            </a:r>
            <a:endParaRPr lang="en-US" sz="1600" dirty="0"/>
          </a:p>
        </p:txBody>
      </p:sp>
      <p:sp>
        <p:nvSpPr>
          <p:cNvPr id="71" name="Shape 69"/>
          <p:cNvSpPr/>
          <p:nvPr/>
        </p:nvSpPr>
        <p:spPr>
          <a:xfrm>
            <a:off x="9086850" y="3695700"/>
            <a:ext cx="2724150" cy="800100"/>
          </a:xfrm>
          <a:custGeom>
            <a:avLst/>
            <a:gdLst/>
            <a:ahLst/>
            <a:cxnLst/>
            <a:rect l="l" t="t" r="r" b="b"/>
            <a:pathLst>
              <a:path w="2724150" h="800100">
                <a:moveTo>
                  <a:pt x="38100" y="0"/>
                </a:moveTo>
                <a:lnTo>
                  <a:pt x="2609848" y="0"/>
                </a:lnTo>
                <a:cubicBezTo>
                  <a:pt x="2672933" y="0"/>
                  <a:pt x="2724150" y="51217"/>
                  <a:pt x="2724150" y="114302"/>
                </a:cubicBezTo>
                <a:lnTo>
                  <a:pt x="2724150" y="685798"/>
                </a:lnTo>
                <a:cubicBezTo>
                  <a:pt x="2724150" y="748883"/>
                  <a:pt x="2672933" y="800100"/>
                  <a:pt x="2609848" y="800100"/>
                </a:cubicBez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2" name="Shape 70"/>
          <p:cNvSpPr/>
          <p:nvPr/>
        </p:nvSpPr>
        <p:spPr>
          <a:xfrm>
            <a:off x="9086850" y="3695700"/>
            <a:ext cx="38100" cy="800100"/>
          </a:xfrm>
          <a:custGeom>
            <a:avLst/>
            <a:gdLst/>
            <a:ahLst/>
            <a:cxnLst/>
            <a:rect l="l" t="t" r="r" b="b"/>
            <a:pathLst>
              <a:path w="38100" h="800100">
                <a:moveTo>
                  <a:pt x="38100" y="0"/>
                </a:moveTo>
                <a:lnTo>
                  <a:pt x="38100" y="0"/>
                </a:lnTo>
                <a:lnTo>
                  <a:pt x="38100" y="800100"/>
                </a:ln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73" name="Shape 71"/>
          <p:cNvSpPr/>
          <p:nvPr/>
        </p:nvSpPr>
        <p:spPr>
          <a:xfrm>
            <a:off x="9282113" y="38766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33610" y="128654"/>
                </a:moveTo>
                <a:cubicBezTo>
                  <a:pt x="126210" y="115796"/>
                  <a:pt x="112313" y="107156"/>
                  <a:pt x="96441" y="107156"/>
                </a:cubicBezTo>
                <a:lnTo>
                  <a:pt x="75009" y="107156"/>
                </a:lnTo>
                <a:cubicBezTo>
                  <a:pt x="59137" y="107156"/>
                  <a:pt x="45240" y="115796"/>
                  <a:pt x="37840" y="128654"/>
                </a:cubicBezTo>
                <a:cubicBezTo>
                  <a:pt x="49627" y="141781"/>
                  <a:pt x="66705" y="150019"/>
                  <a:pt x="85725" y="150019"/>
                </a:cubicBezTo>
                <a:cubicBezTo>
                  <a:pt x="104745" y="150019"/>
                  <a:pt x="121823" y="141748"/>
                  <a:pt x="133610" y="128654"/>
                </a:cubicBezTo>
                <a:close/>
                <a:moveTo>
                  <a:pt x="0" y="85725"/>
                </a:moveTo>
                <a:cubicBezTo>
                  <a:pt x="0" y="38412"/>
                  <a:pt x="38412" y="0"/>
                  <a:pt x="85725" y="0"/>
                </a:cubicBezTo>
                <a:cubicBezTo>
                  <a:pt x="133038" y="0"/>
                  <a:pt x="171450" y="38412"/>
                  <a:pt x="171450" y="85725"/>
                </a:cubicBezTo>
                <a:cubicBezTo>
                  <a:pt x="171450" y="133038"/>
                  <a:pt x="133038" y="171450"/>
                  <a:pt x="85725" y="171450"/>
                </a:cubicBezTo>
                <a:cubicBezTo>
                  <a:pt x="38412" y="171450"/>
                  <a:pt x="0" y="133038"/>
                  <a:pt x="0" y="85725"/>
                </a:cubicBezTo>
                <a:close/>
                <a:moveTo>
                  <a:pt x="85725" y="91083"/>
                </a:moveTo>
                <a:cubicBezTo>
                  <a:pt x="99032" y="91083"/>
                  <a:pt x="109835" y="80279"/>
                  <a:pt x="109835" y="66973"/>
                </a:cubicBezTo>
                <a:cubicBezTo>
                  <a:pt x="109835" y="53666"/>
                  <a:pt x="99032" y="42863"/>
                  <a:pt x="85725" y="42863"/>
                </a:cubicBezTo>
                <a:cubicBezTo>
                  <a:pt x="72418" y="42863"/>
                  <a:pt x="61615" y="53666"/>
                  <a:pt x="61615" y="66973"/>
                </a:cubicBezTo>
                <a:cubicBezTo>
                  <a:pt x="61615" y="80279"/>
                  <a:pt x="72418" y="91083"/>
                  <a:pt x="85725" y="91083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74" name="Text 72"/>
          <p:cNvSpPr/>
          <p:nvPr/>
        </p:nvSpPr>
        <p:spPr>
          <a:xfrm>
            <a:off x="9548813" y="3848100"/>
            <a:ext cx="14763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Личный кабинет</a:t>
            </a:r>
            <a:endParaRPr lang="en-US" sz="1600" dirty="0"/>
          </a:p>
        </p:txBody>
      </p:sp>
      <p:sp>
        <p:nvSpPr>
          <p:cNvPr id="75" name="Text 73"/>
          <p:cNvSpPr/>
          <p:nvPr/>
        </p:nvSpPr>
        <p:spPr>
          <a:xfrm>
            <a:off x="9258300" y="4152900"/>
            <a:ext cx="2466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Личный кабинет обучающегося</a:t>
            </a:r>
            <a:endParaRPr lang="en-US" sz="1600" dirty="0"/>
          </a:p>
        </p:txBody>
      </p:sp>
      <p:sp>
        <p:nvSpPr>
          <p:cNvPr id="76" name="Shape 74"/>
          <p:cNvSpPr/>
          <p:nvPr/>
        </p:nvSpPr>
        <p:spPr>
          <a:xfrm>
            <a:off x="9086850" y="4610100"/>
            <a:ext cx="2724150" cy="800100"/>
          </a:xfrm>
          <a:custGeom>
            <a:avLst/>
            <a:gdLst/>
            <a:ahLst/>
            <a:cxnLst/>
            <a:rect l="l" t="t" r="r" b="b"/>
            <a:pathLst>
              <a:path w="2724150" h="800100">
                <a:moveTo>
                  <a:pt x="38100" y="0"/>
                </a:moveTo>
                <a:lnTo>
                  <a:pt x="2609848" y="0"/>
                </a:lnTo>
                <a:cubicBezTo>
                  <a:pt x="2672933" y="0"/>
                  <a:pt x="2724150" y="51217"/>
                  <a:pt x="2724150" y="114302"/>
                </a:cubicBezTo>
                <a:lnTo>
                  <a:pt x="2724150" y="685798"/>
                </a:lnTo>
                <a:cubicBezTo>
                  <a:pt x="2724150" y="748883"/>
                  <a:pt x="2672933" y="800100"/>
                  <a:pt x="2609848" y="800100"/>
                </a:cubicBez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57150" dist="381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7" name="Shape 75"/>
          <p:cNvSpPr/>
          <p:nvPr/>
        </p:nvSpPr>
        <p:spPr>
          <a:xfrm>
            <a:off x="9086850" y="4610100"/>
            <a:ext cx="38100" cy="800100"/>
          </a:xfrm>
          <a:custGeom>
            <a:avLst/>
            <a:gdLst/>
            <a:ahLst/>
            <a:cxnLst/>
            <a:rect l="l" t="t" r="r" b="b"/>
            <a:pathLst>
              <a:path w="38100" h="800100">
                <a:moveTo>
                  <a:pt x="38100" y="0"/>
                </a:moveTo>
                <a:lnTo>
                  <a:pt x="38100" y="0"/>
                </a:lnTo>
                <a:lnTo>
                  <a:pt x="38100" y="800100"/>
                </a:lnTo>
                <a:lnTo>
                  <a:pt x="38100" y="800100"/>
                </a:lnTo>
                <a:cubicBezTo>
                  <a:pt x="17072" y="800100"/>
                  <a:pt x="0" y="783028"/>
                  <a:pt x="0" y="7620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78" name="Shape 76"/>
          <p:cNvSpPr/>
          <p:nvPr/>
        </p:nvSpPr>
        <p:spPr>
          <a:xfrm>
            <a:off x="9292828" y="4791075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85725" y="53578"/>
                </a:moveTo>
                <a:lnTo>
                  <a:pt x="85725" y="85725"/>
                </a:lnTo>
                <a:lnTo>
                  <a:pt x="128588" y="85725"/>
                </a:lnTo>
                <a:lnTo>
                  <a:pt x="128588" y="53578"/>
                </a:lnTo>
                <a:lnTo>
                  <a:pt x="85725" y="53578"/>
                </a:lnTo>
                <a:close/>
                <a:moveTo>
                  <a:pt x="64294" y="53578"/>
                </a:moveTo>
                <a:lnTo>
                  <a:pt x="21431" y="53578"/>
                </a:lnTo>
                <a:lnTo>
                  <a:pt x="21431" y="85725"/>
                </a:lnTo>
                <a:lnTo>
                  <a:pt x="64294" y="85725"/>
                </a:lnTo>
                <a:lnTo>
                  <a:pt x="64294" y="53578"/>
                </a:lnTo>
                <a:close/>
                <a:moveTo>
                  <a:pt x="0" y="107156"/>
                </a:moveTo>
                <a:lnTo>
                  <a:pt x="0" y="32147"/>
                </a:lnTo>
                <a:cubicBezTo>
                  <a:pt x="0" y="20326"/>
                  <a:pt x="9611" y="10716"/>
                  <a:pt x="21431" y="10716"/>
                </a:cubicBezTo>
                <a:lnTo>
                  <a:pt x="128588" y="10716"/>
                </a:lnTo>
                <a:cubicBezTo>
                  <a:pt x="140408" y="10716"/>
                  <a:pt x="150019" y="20326"/>
                  <a:pt x="150019" y="32147"/>
                </a:cubicBezTo>
                <a:lnTo>
                  <a:pt x="150019" y="139303"/>
                </a:lnTo>
                <a:cubicBezTo>
                  <a:pt x="150019" y="151124"/>
                  <a:pt x="140408" y="160734"/>
                  <a:pt x="128588" y="160734"/>
                </a:cubicBezTo>
                <a:lnTo>
                  <a:pt x="21431" y="160734"/>
                </a:lnTo>
                <a:cubicBezTo>
                  <a:pt x="9611" y="160734"/>
                  <a:pt x="0" y="151124"/>
                  <a:pt x="0" y="139303"/>
                </a:cubicBezTo>
                <a:lnTo>
                  <a:pt x="0" y="107156"/>
                </a:lnTo>
                <a:close/>
                <a:moveTo>
                  <a:pt x="128588" y="107156"/>
                </a:moveTo>
                <a:lnTo>
                  <a:pt x="85725" y="107156"/>
                </a:lnTo>
                <a:lnTo>
                  <a:pt x="85725" y="139303"/>
                </a:lnTo>
                <a:lnTo>
                  <a:pt x="128588" y="139303"/>
                </a:lnTo>
                <a:lnTo>
                  <a:pt x="128588" y="107156"/>
                </a:lnTo>
                <a:close/>
                <a:moveTo>
                  <a:pt x="64294" y="139303"/>
                </a:moveTo>
                <a:lnTo>
                  <a:pt x="64294" y="107156"/>
                </a:lnTo>
                <a:lnTo>
                  <a:pt x="21431" y="107156"/>
                </a:lnTo>
                <a:lnTo>
                  <a:pt x="21431" y="139303"/>
                </a:lnTo>
                <a:lnTo>
                  <a:pt x="64294" y="139303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79" name="Text 77"/>
          <p:cNvSpPr/>
          <p:nvPr/>
        </p:nvSpPr>
        <p:spPr>
          <a:xfrm>
            <a:off x="9548813" y="4762500"/>
            <a:ext cx="10477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Статистика</a:t>
            </a:r>
            <a:endParaRPr lang="en-US" sz="1600" dirty="0"/>
          </a:p>
        </p:txBody>
      </p:sp>
      <p:sp>
        <p:nvSpPr>
          <p:cNvPr id="80" name="Text 78"/>
          <p:cNvSpPr/>
          <p:nvPr/>
        </p:nvSpPr>
        <p:spPr>
          <a:xfrm>
            <a:off x="9258300" y="5067300"/>
            <a:ext cx="2466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Статистическая отчетность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182512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715"/>
            <a:ext cx="12192000" cy="62512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174"/>
            <a:ext cx="12192000" cy="5829721"/>
          </a:xfrm>
          <a:prstGeom prst="rect">
            <a:avLst/>
          </a:prstGeom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041650" y="384175"/>
            <a:ext cx="8577263" cy="703263"/>
          </a:xfrm>
        </p:spPr>
        <p:txBody>
          <a:bodyPr/>
          <a:lstStyle/>
          <a:p>
            <a:pPr algn="ctr" fontAlgn="ctr"/>
            <a:r>
              <a:rPr lang="ru-RU" sz="3600" dirty="0" smtClean="0">
                <a:solidFill>
                  <a:srgbClr val="002060"/>
                </a:solidFill>
                <a:cs typeface="Times New Roman" pitchFamily="18" charset="0"/>
              </a:rPr>
              <a:t>ЧТО НАС ЖДЕТ…</a:t>
            </a:r>
            <a:endParaRPr lang="ru-RU" sz="36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475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715"/>
            <a:ext cx="12192000" cy="62512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" y="1381680"/>
            <a:ext cx="11969075" cy="52039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87417" y="95424"/>
            <a:ext cx="10104581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165" algn="ctr">
              <a:spcBef>
                <a:spcPts val="32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</a:rPr>
              <a:t>ПРОГНОЗИРУЕМЫЕ</a:t>
            </a:r>
            <a:r>
              <a:rPr lang="ru-RU" sz="3600" b="1" spc="-5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</a:rPr>
              <a:t>ЭФФЕКТЫ</a:t>
            </a:r>
            <a:r>
              <a:rPr lang="ru-RU" sz="3600" b="1" spc="-5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</a:rPr>
              <a:t>ОТ</a:t>
            </a:r>
            <a:r>
              <a:rPr lang="ru-RU" sz="3600" b="1" spc="-45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</a:rPr>
              <a:t> </a:t>
            </a:r>
          </a:p>
          <a:p>
            <a:pPr marL="50165" algn="ctr">
              <a:spcBef>
                <a:spcPts val="32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</a:rPr>
              <a:t>ЗАПУСКА</a:t>
            </a:r>
            <a:r>
              <a:rPr lang="ru-RU" sz="3600" b="1" spc="-5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</a:rPr>
              <a:t>ПЛАТФОРМЫ</a:t>
            </a:r>
            <a:r>
              <a:rPr lang="ru-RU" sz="3600" b="1" spc="-45" dirty="0">
                <a:solidFill>
                  <a:srgbClr val="002060"/>
                </a:solidFill>
                <a:latin typeface="+mj-lt"/>
                <a:ea typeface="Tahoma" panose="020B0604030504040204" pitchFamily="34" charset="0"/>
              </a:rPr>
              <a:t> </a:t>
            </a:r>
            <a:r>
              <a:rPr lang="ru-RU" sz="3600" b="1" spc="-10" dirty="0" smtClean="0">
                <a:solidFill>
                  <a:srgbClr val="002060"/>
                </a:solidFill>
                <a:latin typeface="+mj-lt"/>
                <a:ea typeface="Tahoma" panose="020B0604030504040204" pitchFamily="34" charset="0"/>
              </a:rPr>
              <a:t>«УНИВЕРСИТЕТЫ»</a:t>
            </a:r>
            <a:endParaRPr lang="ru-RU" sz="3600" b="1" dirty="0">
              <a:solidFill>
                <a:srgbClr val="002060"/>
              </a:solidFill>
              <a:effectLst/>
              <a:latin typeface="+mj-lt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94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715"/>
            <a:ext cx="12192000" cy="62512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41146" y="351452"/>
            <a:ext cx="782439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002060"/>
                </a:solidFill>
              </a:rPr>
              <a:t>«Значительно увеличится </a:t>
            </a:r>
            <a:r>
              <a:rPr lang="ru-RU" sz="3200" b="1" dirty="0">
                <a:solidFill>
                  <a:srgbClr val="002060"/>
                </a:solidFill>
              </a:rPr>
              <a:t>спрос на </a:t>
            </a:r>
            <a:r>
              <a:rPr lang="ru-RU" sz="3200" dirty="0">
                <a:solidFill>
                  <a:srgbClr val="002060"/>
                </a:solidFill>
              </a:rPr>
              <a:t>отдельные специальности и </a:t>
            </a:r>
            <a:r>
              <a:rPr lang="ru-RU" sz="3200" b="1" dirty="0">
                <a:solidFill>
                  <a:srgbClr val="002060"/>
                </a:solidFill>
              </a:rPr>
              <a:t>специалистов высшего уровня</a:t>
            </a:r>
            <a:r>
              <a:rPr lang="ru-RU" sz="3200" dirty="0">
                <a:solidFill>
                  <a:srgbClr val="002060"/>
                </a:solidFill>
              </a:rPr>
              <a:t>, в то время как </a:t>
            </a:r>
            <a:r>
              <a:rPr lang="ru-RU" sz="3200" b="1" dirty="0">
                <a:solidFill>
                  <a:srgbClr val="002060"/>
                </a:solidFill>
              </a:rPr>
              <a:t>искусственный интеллект будет постепенно заменять работников начальных ступеней</a:t>
            </a:r>
            <a:r>
              <a:rPr lang="ru-RU" sz="3200" dirty="0">
                <a:solidFill>
                  <a:srgbClr val="002060"/>
                </a:solidFill>
              </a:rPr>
              <a:t>, в том числе креативного и даже интеллектуального труда…. Но я обращаю ваше внимание на это, это в высшей степени важно, в высшей степени. </a:t>
            </a:r>
            <a:r>
              <a:rPr lang="ru-RU" sz="3200" b="1" dirty="0">
                <a:solidFill>
                  <a:srgbClr val="002060"/>
                </a:solidFill>
              </a:rPr>
              <a:t>Нужно изменить всю парадигму подготовки кадров, всю</a:t>
            </a:r>
            <a:r>
              <a:rPr lang="ru-RU" sz="3200" b="1" dirty="0" smtClean="0">
                <a:solidFill>
                  <a:srgbClr val="002060"/>
                </a:solidFill>
              </a:rPr>
              <a:t>.»</a:t>
            </a:r>
          </a:p>
          <a:p>
            <a:pPr algn="just"/>
            <a:r>
              <a:rPr lang="ru-RU" sz="3200" dirty="0" smtClean="0">
                <a:solidFill>
                  <a:srgbClr val="002060"/>
                </a:solidFill>
              </a:rPr>
              <a:t>В.В. Путин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1" y="1378545"/>
            <a:ext cx="4002764" cy="3482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3025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3166252" y="361950"/>
            <a:ext cx="81819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Результаты </a:t>
            </a:r>
            <a:r>
              <a:rPr lang="en-US" sz="2700" b="1" dirty="0" err="1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опроса</a:t>
            </a:r>
            <a:r>
              <a:rPr lang="en-US" sz="27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r>
              <a:rPr lang="en-US" sz="2700" b="1" dirty="0" err="1" smtClean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студентов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9525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6" name="Shape 4"/>
          <p:cNvSpPr/>
          <p:nvPr/>
        </p:nvSpPr>
        <p:spPr>
          <a:xfrm>
            <a:off x="381000" y="1143000"/>
            <a:ext cx="11430000" cy="876300"/>
          </a:xfrm>
          <a:custGeom>
            <a:avLst/>
            <a:gdLst/>
            <a:ahLst/>
            <a:cxnLst/>
            <a:rect l="l" t="t" r="r" b="b"/>
            <a:pathLst>
              <a:path w="11430000" h="876300">
                <a:moveTo>
                  <a:pt x="114296" y="0"/>
                </a:moveTo>
                <a:lnTo>
                  <a:pt x="11315704" y="0"/>
                </a:lnTo>
                <a:cubicBezTo>
                  <a:pt x="11378828" y="0"/>
                  <a:pt x="11430000" y="51172"/>
                  <a:pt x="11430000" y="114296"/>
                </a:cubicBezTo>
                <a:lnTo>
                  <a:pt x="11430000" y="762004"/>
                </a:lnTo>
                <a:cubicBezTo>
                  <a:pt x="11430000" y="825128"/>
                  <a:pt x="11378828" y="876300"/>
                  <a:pt x="11315704" y="876300"/>
                </a:cubicBezTo>
                <a:lnTo>
                  <a:pt x="114296" y="876300"/>
                </a:lnTo>
                <a:cubicBezTo>
                  <a:pt x="51172" y="876300"/>
                  <a:pt x="0" y="825128"/>
                  <a:pt x="0" y="762004"/>
                </a:cubicBezTo>
                <a:lnTo>
                  <a:pt x="0" y="114296"/>
                </a:lnTo>
                <a:cubicBezTo>
                  <a:pt x="0" y="51172"/>
                  <a:pt x="51172" y="0"/>
                  <a:pt x="114296" y="0"/>
                </a:cubicBezTo>
                <a:close/>
              </a:path>
            </a:pathLst>
          </a:custGeom>
          <a:gradFill flip="none" rotWithShape="1">
            <a:gsLst>
              <a:gs pos="0">
                <a:srgbClr val="1A365D"/>
              </a:gs>
              <a:gs pos="100000">
                <a:srgbClr val="2B6CB0"/>
              </a:gs>
            </a:gsLst>
            <a:lin ang="0" scaled="1"/>
          </a:gra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535781" y="1438275"/>
            <a:ext cx="357188" cy="285750"/>
          </a:xfrm>
          <a:custGeom>
            <a:avLst/>
            <a:gdLst/>
            <a:ahLst/>
            <a:cxnLst/>
            <a:rect l="l" t="t" r="r" b="b"/>
            <a:pathLst>
              <a:path w="357188" h="285750">
                <a:moveTo>
                  <a:pt x="178594" y="8930"/>
                </a:moveTo>
                <a:cubicBezTo>
                  <a:pt x="210629" y="8930"/>
                  <a:pt x="236637" y="34938"/>
                  <a:pt x="236637" y="66973"/>
                </a:cubicBezTo>
                <a:cubicBezTo>
                  <a:pt x="236637" y="99007"/>
                  <a:pt x="210629" y="125016"/>
                  <a:pt x="178594" y="125016"/>
                </a:cubicBezTo>
                <a:cubicBezTo>
                  <a:pt x="146559" y="125016"/>
                  <a:pt x="120551" y="99007"/>
                  <a:pt x="120551" y="66973"/>
                </a:cubicBezTo>
                <a:cubicBezTo>
                  <a:pt x="120551" y="34938"/>
                  <a:pt x="146559" y="8930"/>
                  <a:pt x="178594" y="8930"/>
                </a:cubicBezTo>
                <a:close/>
                <a:moveTo>
                  <a:pt x="53578" y="49113"/>
                </a:moveTo>
                <a:cubicBezTo>
                  <a:pt x="75756" y="49113"/>
                  <a:pt x="93762" y="67119"/>
                  <a:pt x="93762" y="89297"/>
                </a:cubicBezTo>
                <a:cubicBezTo>
                  <a:pt x="93762" y="111475"/>
                  <a:pt x="75756" y="129480"/>
                  <a:pt x="53578" y="129480"/>
                </a:cubicBezTo>
                <a:cubicBezTo>
                  <a:pt x="31400" y="129480"/>
                  <a:pt x="13395" y="111475"/>
                  <a:pt x="13395" y="89297"/>
                </a:cubicBezTo>
                <a:cubicBezTo>
                  <a:pt x="13395" y="67119"/>
                  <a:pt x="31400" y="49113"/>
                  <a:pt x="53578" y="49113"/>
                </a:cubicBezTo>
                <a:close/>
                <a:moveTo>
                  <a:pt x="0" y="232172"/>
                </a:moveTo>
                <a:cubicBezTo>
                  <a:pt x="0" y="192714"/>
                  <a:pt x="31979" y="160734"/>
                  <a:pt x="71438" y="160734"/>
                </a:cubicBezTo>
                <a:cubicBezTo>
                  <a:pt x="78581" y="160734"/>
                  <a:pt x="85502" y="161795"/>
                  <a:pt x="92032" y="163748"/>
                </a:cubicBezTo>
                <a:cubicBezTo>
                  <a:pt x="73670" y="184286"/>
                  <a:pt x="62508" y="211410"/>
                  <a:pt x="62508" y="241102"/>
                </a:cubicBezTo>
                <a:lnTo>
                  <a:pt x="62508" y="250031"/>
                </a:lnTo>
                <a:cubicBezTo>
                  <a:pt x="62508" y="256394"/>
                  <a:pt x="63847" y="262421"/>
                  <a:pt x="66247" y="267891"/>
                </a:cubicBezTo>
                <a:lnTo>
                  <a:pt x="17859" y="267891"/>
                </a:lnTo>
                <a:cubicBezTo>
                  <a:pt x="7981" y="267891"/>
                  <a:pt x="0" y="259910"/>
                  <a:pt x="0" y="250031"/>
                </a:cubicBezTo>
                <a:lnTo>
                  <a:pt x="0" y="232172"/>
                </a:lnTo>
                <a:close/>
                <a:moveTo>
                  <a:pt x="290940" y="267891"/>
                </a:moveTo>
                <a:cubicBezTo>
                  <a:pt x="293340" y="262421"/>
                  <a:pt x="294680" y="256394"/>
                  <a:pt x="294680" y="250031"/>
                </a:cubicBezTo>
                <a:lnTo>
                  <a:pt x="294680" y="241102"/>
                </a:lnTo>
                <a:cubicBezTo>
                  <a:pt x="294680" y="211410"/>
                  <a:pt x="283518" y="184286"/>
                  <a:pt x="265156" y="163748"/>
                </a:cubicBezTo>
                <a:cubicBezTo>
                  <a:pt x="271686" y="161795"/>
                  <a:pt x="278606" y="160734"/>
                  <a:pt x="285750" y="160734"/>
                </a:cubicBezTo>
                <a:cubicBezTo>
                  <a:pt x="325208" y="160734"/>
                  <a:pt x="357188" y="192714"/>
                  <a:pt x="357188" y="232172"/>
                </a:cubicBezTo>
                <a:lnTo>
                  <a:pt x="357188" y="250031"/>
                </a:lnTo>
                <a:cubicBezTo>
                  <a:pt x="357188" y="259910"/>
                  <a:pt x="349207" y="267891"/>
                  <a:pt x="339328" y="267891"/>
                </a:cubicBezTo>
                <a:lnTo>
                  <a:pt x="290940" y="267891"/>
                </a:lnTo>
                <a:close/>
                <a:moveTo>
                  <a:pt x="263426" y="89297"/>
                </a:moveTo>
                <a:cubicBezTo>
                  <a:pt x="263426" y="67119"/>
                  <a:pt x="281431" y="49113"/>
                  <a:pt x="303609" y="49113"/>
                </a:cubicBezTo>
                <a:cubicBezTo>
                  <a:pt x="325787" y="49113"/>
                  <a:pt x="343793" y="67119"/>
                  <a:pt x="343793" y="89297"/>
                </a:cubicBezTo>
                <a:cubicBezTo>
                  <a:pt x="343793" y="111475"/>
                  <a:pt x="325787" y="129480"/>
                  <a:pt x="303609" y="129480"/>
                </a:cubicBezTo>
                <a:cubicBezTo>
                  <a:pt x="281431" y="129480"/>
                  <a:pt x="263426" y="111475"/>
                  <a:pt x="263426" y="89297"/>
                </a:cubicBezTo>
                <a:close/>
                <a:moveTo>
                  <a:pt x="89297" y="241102"/>
                </a:moveTo>
                <a:cubicBezTo>
                  <a:pt x="89297" y="191765"/>
                  <a:pt x="129257" y="151805"/>
                  <a:pt x="178594" y="151805"/>
                </a:cubicBezTo>
                <a:cubicBezTo>
                  <a:pt x="227930" y="151805"/>
                  <a:pt x="267891" y="191765"/>
                  <a:pt x="267891" y="241102"/>
                </a:cubicBezTo>
                <a:lnTo>
                  <a:pt x="267891" y="250031"/>
                </a:lnTo>
                <a:cubicBezTo>
                  <a:pt x="267891" y="259910"/>
                  <a:pt x="259910" y="267891"/>
                  <a:pt x="250031" y="267891"/>
                </a:cubicBezTo>
                <a:lnTo>
                  <a:pt x="107156" y="267891"/>
                </a:lnTo>
                <a:cubicBezTo>
                  <a:pt x="97278" y="267891"/>
                  <a:pt x="89297" y="259910"/>
                  <a:pt x="89297" y="250031"/>
                </a:cubicBezTo>
                <a:lnTo>
                  <a:pt x="89297" y="241102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8" name="Text 6"/>
          <p:cNvSpPr/>
          <p:nvPr/>
        </p:nvSpPr>
        <p:spPr>
          <a:xfrm>
            <a:off x="1042988" y="1295400"/>
            <a:ext cx="2038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Всего респондентов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042988" y="1524000"/>
            <a:ext cx="21050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607 студентов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8800267" y="1333384"/>
            <a:ext cx="171450" cy="228600"/>
          </a:xfrm>
          <a:custGeom>
            <a:avLst/>
            <a:gdLst/>
            <a:ahLst/>
            <a:cxnLst/>
            <a:rect l="l" t="t" r="r" b="b"/>
            <a:pathLst>
              <a:path w="171450" h="228600">
                <a:moveTo>
                  <a:pt x="60722" y="10716"/>
                </a:moveTo>
                <a:cubicBezTo>
                  <a:pt x="60722" y="-3084"/>
                  <a:pt x="71925" y="-14287"/>
                  <a:pt x="85725" y="-14287"/>
                </a:cubicBezTo>
                <a:cubicBezTo>
                  <a:pt x="99525" y="-14287"/>
                  <a:pt x="110728" y="-3084"/>
                  <a:pt x="110728" y="10716"/>
                </a:cubicBezTo>
                <a:cubicBezTo>
                  <a:pt x="110728" y="24515"/>
                  <a:pt x="99525" y="35719"/>
                  <a:pt x="85725" y="35719"/>
                </a:cubicBezTo>
                <a:cubicBezTo>
                  <a:pt x="71925" y="35719"/>
                  <a:pt x="60722" y="24515"/>
                  <a:pt x="60722" y="10716"/>
                </a:cubicBezTo>
                <a:close/>
                <a:moveTo>
                  <a:pt x="50006" y="171450"/>
                </a:moveTo>
                <a:lnTo>
                  <a:pt x="38487" y="171450"/>
                </a:lnTo>
                <a:cubicBezTo>
                  <a:pt x="33620" y="171450"/>
                  <a:pt x="30182" y="166673"/>
                  <a:pt x="31700" y="162029"/>
                </a:cubicBezTo>
                <a:lnTo>
                  <a:pt x="50899" y="104433"/>
                </a:lnTo>
                <a:lnTo>
                  <a:pt x="29334" y="133499"/>
                </a:lnTo>
                <a:cubicBezTo>
                  <a:pt x="24646" y="139839"/>
                  <a:pt x="15672" y="141178"/>
                  <a:pt x="9332" y="136446"/>
                </a:cubicBezTo>
                <a:cubicBezTo>
                  <a:pt x="2991" y="131713"/>
                  <a:pt x="1652" y="122783"/>
                  <a:pt x="6385" y="116443"/>
                </a:cubicBezTo>
                <a:lnTo>
                  <a:pt x="37862" y="74027"/>
                </a:lnTo>
                <a:cubicBezTo>
                  <a:pt x="49113" y="58936"/>
                  <a:pt x="66839" y="50006"/>
                  <a:pt x="85725" y="50006"/>
                </a:cubicBezTo>
                <a:cubicBezTo>
                  <a:pt x="104611" y="50006"/>
                  <a:pt x="122337" y="58936"/>
                  <a:pt x="133588" y="74072"/>
                </a:cubicBezTo>
                <a:lnTo>
                  <a:pt x="165065" y="116488"/>
                </a:lnTo>
                <a:cubicBezTo>
                  <a:pt x="169753" y="122828"/>
                  <a:pt x="168459" y="131758"/>
                  <a:pt x="162118" y="136490"/>
                </a:cubicBezTo>
                <a:cubicBezTo>
                  <a:pt x="155778" y="141223"/>
                  <a:pt x="146849" y="139884"/>
                  <a:pt x="142116" y="133543"/>
                </a:cubicBezTo>
                <a:lnTo>
                  <a:pt x="120551" y="104477"/>
                </a:lnTo>
                <a:lnTo>
                  <a:pt x="139750" y="162029"/>
                </a:lnTo>
                <a:cubicBezTo>
                  <a:pt x="141312" y="166673"/>
                  <a:pt x="137830" y="171450"/>
                  <a:pt x="132963" y="171450"/>
                </a:cubicBezTo>
                <a:lnTo>
                  <a:pt x="121444" y="171450"/>
                </a:lnTo>
                <a:lnTo>
                  <a:pt x="121444" y="228600"/>
                </a:lnTo>
                <a:cubicBezTo>
                  <a:pt x="121444" y="236503"/>
                  <a:pt x="115059" y="242888"/>
                  <a:pt x="107156" y="242888"/>
                </a:cubicBezTo>
                <a:cubicBezTo>
                  <a:pt x="99253" y="242888"/>
                  <a:pt x="92869" y="236503"/>
                  <a:pt x="92869" y="228600"/>
                </a:cubicBezTo>
                <a:lnTo>
                  <a:pt x="92869" y="171450"/>
                </a:lnTo>
                <a:lnTo>
                  <a:pt x="78581" y="171450"/>
                </a:lnTo>
                <a:lnTo>
                  <a:pt x="78581" y="228600"/>
                </a:lnTo>
                <a:cubicBezTo>
                  <a:pt x="78581" y="236503"/>
                  <a:pt x="72197" y="242888"/>
                  <a:pt x="64294" y="242888"/>
                </a:cubicBezTo>
                <a:cubicBezTo>
                  <a:pt x="56391" y="242888"/>
                  <a:pt x="50006" y="236503"/>
                  <a:pt x="50006" y="228600"/>
                </a:cubicBezTo>
                <a:lnTo>
                  <a:pt x="50006" y="171450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11" name="Text 9"/>
          <p:cNvSpPr/>
          <p:nvPr/>
        </p:nvSpPr>
        <p:spPr>
          <a:xfrm>
            <a:off x="9047917" y="1295400"/>
            <a:ext cx="7334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79.7%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705017" y="1638184"/>
            <a:ext cx="14192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женщин (484 чел.)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10449402" y="1333384"/>
            <a:ext cx="171450" cy="228600"/>
          </a:xfrm>
          <a:custGeom>
            <a:avLst/>
            <a:gdLst/>
            <a:ahLst/>
            <a:cxnLst/>
            <a:rect l="l" t="t" r="r" b="b"/>
            <a:pathLst>
              <a:path w="171450" h="228600">
                <a:moveTo>
                  <a:pt x="110728" y="10716"/>
                </a:moveTo>
                <a:cubicBezTo>
                  <a:pt x="110728" y="-3084"/>
                  <a:pt x="99525" y="-14287"/>
                  <a:pt x="85725" y="-14287"/>
                </a:cubicBezTo>
                <a:cubicBezTo>
                  <a:pt x="71925" y="-14287"/>
                  <a:pt x="60722" y="-3084"/>
                  <a:pt x="60722" y="10716"/>
                </a:cubicBezTo>
                <a:cubicBezTo>
                  <a:pt x="60722" y="24515"/>
                  <a:pt x="71925" y="35719"/>
                  <a:pt x="85725" y="35719"/>
                </a:cubicBezTo>
                <a:cubicBezTo>
                  <a:pt x="99525" y="35719"/>
                  <a:pt x="110728" y="24515"/>
                  <a:pt x="110728" y="10716"/>
                </a:cubicBezTo>
                <a:close/>
                <a:moveTo>
                  <a:pt x="121444" y="105683"/>
                </a:moveTo>
                <a:lnTo>
                  <a:pt x="142116" y="133543"/>
                </a:lnTo>
                <a:cubicBezTo>
                  <a:pt x="146804" y="139884"/>
                  <a:pt x="155778" y="141223"/>
                  <a:pt x="162118" y="136490"/>
                </a:cubicBezTo>
                <a:cubicBezTo>
                  <a:pt x="168459" y="131758"/>
                  <a:pt x="169798" y="122828"/>
                  <a:pt x="165065" y="116488"/>
                </a:cubicBezTo>
                <a:lnTo>
                  <a:pt x="133588" y="74072"/>
                </a:lnTo>
                <a:cubicBezTo>
                  <a:pt x="122337" y="58936"/>
                  <a:pt x="104611" y="50006"/>
                  <a:pt x="85725" y="50006"/>
                </a:cubicBezTo>
                <a:cubicBezTo>
                  <a:pt x="66839" y="50006"/>
                  <a:pt x="49113" y="58936"/>
                  <a:pt x="37862" y="74072"/>
                </a:cubicBezTo>
                <a:lnTo>
                  <a:pt x="6385" y="116488"/>
                </a:lnTo>
                <a:cubicBezTo>
                  <a:pt x="1697" y="122828"/>
                  <a:pt x="2991" y="131758"/>
                  <a:pt x="9332" y="136490"/>
                </a:cubicBezTo>
                <a:cubicBezTo>
                  <a:pt x="15672" y="141223"/>
                  <a:pt x="24601" y="139884"/>
                  <a:pt x="29334" y="133543"/>
                </a:cubicBezTo>
                <a:lnTo>
                  <a:pt x="50006" y="105683"/>
                </a:lnTo>
                <a:lnTo>
                  <a:pt x="50006" y="228600"/>
                </a:lnTo>
                <a:cubicBezTo>
                  <a:pt x="50006" y="236503"/>
                  <a:pt x="56391" y="242888"/>
                  <a:pt x="64294" y="242888"/>
                </a:cubicBezTo>
                <a:cubicBezTo>
                  <a:pt x="72197" y="242888"/>
                  <a:pt x="78581" y="236503"/>
                  <a:pt x="78581" y="228600"/>
                </a:cubicBezTo>
                <a:lnTo>
                  <a:pt x="78581" y="157163"/>
                </a:lnTo>
                <a:cubicBezTo>
                  <a:pt x="78581" y="153233"/>
                  <a:pt x="81796" y="150019"/>
                  <a:pt x="85725" y="150019"/>
                </a:cubicBezTo>
                <a:cubicBezTo>
                  <a:pt x="89654" y="150019"/>
                  <a:pt x="92869" y="153233"/>
                  <a:pt x="92869" y="157163"/>
                </a:cubicBezTo>
                <a:lnTo>
                  <a:pt x="92869" y="228600"/>
                </a:lnTo>
                <a:cubicBezTo>
                  <a:pt x="92869" y="236503"/>
                  <a:pt x="99253" y="242888"/>
                  <a:pt x="107156" y="242888"/>
                </a:cubicBezTo>
                <a:cubicBezTo>
                  <a:pt x="115059" y="242888"/>
                  <a:pt x="121444" y="236503"/>
                  <a:pt x="121444" y="228600"/>
                </a:cubicBezTo>
                <a:lnTo>
                  <a:pt x="121444" y="105683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14" name="Text 12"/>
          <p:cNvSpPr/>
          <p:nvPr/>
        </p:nvSpPr>
        <p:spPr>
          <a:xfrm>
            <a:off x="10697052" y="1295400"/>
            <a:ext cx="7715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20.3%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0354152" y="1638184"/>
            <a:ext cx="13430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мужчин (123 чел.)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380999" y="2171700"/>
            <a:ext cx="5619751" cy="4000500"/>
          </a:xfrm>
          <a:custGeom>
            <a:avLst/>
            <a:gdLst/>
            <a:ahLst/>
            <a:cxnLst/>
            <a:rect l="l" t="t" r="r" b="b"/>
            <a:pathLst>
              <a:path w="5619750" h="4000500">
                <a:moveTo>
                  <a:pt x="114294" y="0"/>
                </a:moveTo>
                <a:lnTo>
                  <a:pt x="5505456" y="0"/>
                </a:lnTo>
                <a:cubicBezTo>
                  <a:pt x="5568536" y="0"/>
                  <a:pt x="5619750" y="51214"/>
                  <a:pt x="5619750" y="114294"/>
                </a:cubicBezTo>
                <a:lnTo>
                  <a:pt x="5619750" y="3886206"/>
                </a:lnTo>
                <a:cubicBezTo>
                  <a:pt x="5619750" y="3949286"/>
                  <a:pt x="5568536" y="4000500"/>
                  <a:pt x="5505456" y="4000500"/>
                </a:cubicBezTo>
                <a:lnTo>
                  <a:pt x="114294" y="4000500"/>
                </a:lnTo>
                <a:cubicBezTo>
                  <a:pt x="51214" y="4000500"/>
                  <a:pt x="0" y="3949286"/>
                  <a:pt x="0" y="3886206"/>
                </a:cubicBezTo>
                <a:lnTo>
                  <a:pt x="0" y="114294"/>
                </a:lnTo>
                <a:cubicBezTo>
                  <a:pt x="0" y="51214"/>
                  <a:pt x="51214" y="0"/>
                  <a:pt x="11429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7" name="Shape 15"/>
          <p:cNvSpPr/>
          <p:nvPr/>
        </p:nvSpPr>
        <p:spPr>
          <a:xfrm>
            <a:off x="607219" y="2400300"/>
            <a:ext cx="166688" cy="190500"/>
          </a:xfrm>
          <a:custGeom>
            <a:avLst/>
            <a:gdLst/>
            <a:ahLst/>
            <a:cxnLst/>
            <a:rect l="l" t="t" r="r" b="b"/>
            <a:pathLst>
              <a:path w="166688" h="190500">
                <a:moveTo>
                  <a:pt x="32147" y="-3907"/>
                </a:moveTo>
                <a:lnTo>
                  <a:pt x="22994" y="11757"/>
                </a:lnTo>
                <a:cubicBezTo>
                  <a:pt x="21580" y="14176"/>
                  <a:pt x="20836" y="16966"/>
                  <a:pt x="20836" y="19794"/>
                </a:cubicBezTo>
                <a:lnTo>
                  <a:pt x="20836" y="20836"/>
                </a:lnTo>
                <a:cubicBezTo>
                  <a:pt x="20836" y="29059"/>
                  <a:pt x="27496" y="35719"/>
                  <a:pt x="35719" y="35719"/>
                </a:cubicBezTo>
                <a:cubicBezTo>
                  <a:pt x="43942" y="35719"/>
                  <a:pt x="50602" y="29059"/>
                  <a:pt x="50602" y="20836"/>
                </a:cubicBezTo>
                <a:lnTo>
                  <a:pt x="50602" y="19794"/>
                </a:lnTo>
                <a:cubicBezTo>
                  <a:pt x="50602" y="16966"/>
                  <a:pt x="49857" y="14213"/>
                  <a:pt x="48444" y="11757"/>
                </a:cubicBezTo>
                <a:lnTo>
                  <a:pt x="39291" y="-3907"/>
                </a:lnTo>
                <a:cubicBezTo>
                  <a:pt x="38546" y="-5172"/>
                  <a:pt x="37170" y="-5953"/>
                  <a:pt x="35719" y="-5953"/>
                </a:cubicBezTo>
                <a:cubicBezTo>
                  <a:pt x="34268" y="-5953"/>
                  <a:pt x="32891" y="-5172"/>
                  <a:pt x="32147" y="-3907"/>
                </a:cubicBezTo>
                <a:close/>
                <a:moveTo>
                  <a:pt x="79772" y="-3907"/>
                </a:moveTo>
                <a:lnTo>
                  <a:pt x="70619" y="11757"/>
                </a:lnTo>
                <a:cubicBezTo>
                  <a:pt x="69205" y="14176"/>
                  <a:pt x="68461" y="16966"/>
                  <a:pt x="68461" y="19794"/>
                </a:cubicBezTo>
                <a:lnTo>
                  <a:pt x="68461" y="20836"/>
                </a:lnTo>
                <a:cubicBezTo>
                  <a:pt x="68461" y="29059"/>
                  <a:pt x="75121" y="35719"/>
                  <a:pt x="83344" y="35719"/>
                </a:cubicBezTo>
                <a:cubicBezTo>
                  <a:pt x="91567" y="35719"/>
                  <a:pt x="98227" y="29059"/>
                  <a:pt x="98227" y="20836"/>
                </a:cubicBezTo>
                <a:lnTo>
                  <a:pt x="98227" y="19794"/>
                </a:lnTo>
                <a:cubicBezTo>
                  <a:pt x="98227" y="16966"/>
                  <a:pt x="97482" y="14213"/>
                  <a:pt x="96069" y="11757"/>
                </a:cubicBezTo>
                <a:lnTo>
                  <a:pt x="86916" y="-3907"/>
                </a:lnTo>
                <a:cubicBezTo>
                  <a:pt x="86171" y="-5172"/>
                  <a:pt x="84795" y="-5953"/>
                  <a:pt x="83344" y="-5953"/>
                </a:cubicBezTo>
                <a:cubicBezTo>
                  <a:pt x="81893" y="-5953"/>
                  <a:pt x="80516" y="-5172"/>
                  <a:pt x="79772" y="-3907"/>
                </a:cubicBezTo>
                <a:close/>
                <a:moveTo>
                  <a:pt x="118244" y="11757"/>
                </a:moveTo>
                <a:cubicBezTo>
                  <a:pt x="116830" y="14176"/>
                  <a:pt x="116086" y="16966"/>
                  <a:pt x="116086" y="19794"/>
                </a:cubicBezTo>
                <a:lnTo>
                  <a:pt x="116086" y="20836"/>
                </a:lnTo>
                <a:cubicBezTo>
                  <a:pt x="116086" y="29059"/>
                  <a:pt x="122746" y="35719"/>
                  <a:pt x="130969" y="35719"/>
                </a:cubicBezTo>
                <a:cubicBezTo>
                  <a:pt x="139192" y="35719"/>
                  <a:pt x="145852" y="29059"/>
                  <a:pt x="145852" y="20836"/>
                </a:cubicBezTo>
                <a:lnTo>
                  <a:pt x="145852" y="19794"/>
                </a:lnTo>
                <a:cubicBezTo>
                  <a:pt x="145852" y="16966"/>
                  <a:pt x="145107" y="14213"/>
                  <a:pt x="143694" y="11757"/>
                </a:cubicBezTo>
                <a:lnTo>
                  <a:pt x="134541" y="-3907"/>
                </a:lnTo>
                <a:cubicBezTo>
                  <a:pt x="133796" y="-5172"/>
                  <a:pt x="132420" y="-5953"/>
                  <a:pt x="130969" y="-5953"/>
                </a:cubicBezTo>
                <a:cubicBezTo>
                  <a:pt x="129518" y="-5953"/>
                  <a:pt x="128141" y="-5172"/>
                  <a:pt x="127397" y="-3907"/>
                </a:cubicBezTo>
                <a:lnTo>
                  <a:pt x="118244" y="11757"/>
                </a:lnTo>
                <a:close/>
                <a:moveTo>
                  <a:pt x="47625" y="59531"/>
                </a:moveTo>
                <a:cubicBezTo>
                  <a:pt x="47625" y="52946"/>
                  <a:pt x="42304" y="47625"/>
                  <a:pt x="35719" y="47625"/>
                </a:cubicBezTo>
                <a:cubicBezTo>
                  <a:pt x="29133" y="47625"/>
                  <a:pt x="23812" y="52946"/>
                  <a:pt x="23812" y="59531"/>
                </a:cubicBezTo>
                <a:lnTo>
                  <a:pt x="23812" y="79437"/>
                </a:lnTo>
                <a:cubicBezTo>
                  <a:pt x="9934" y="84311"/>
                  <a:pt x="0" y="97557"/>
                  <a:pt x="0" y="113109"/>
                </a:cubicBezTo>
                <a:lnTo>
                  <a:pt x="0" y="120848"/>
                </a:lnTo>
                <a:cubicBezTo>
                  <a:pt x="7776" y="121332"/>
                  <a:pt x="15478" y="123565"/>
                  <a:pt x="22436" y="127546"/>
                </a:cubicBezTo>
                <a:lnTo>
                  <a:pt x="25078" y="129071"/>
                </a:lnTo>
                <a:cubicBezTo>
                  <a:pt x="34863" y="134652"/>
                  <a:pt x="46992" y="134057"/>
                  <a:pt x="56183" y="127508"/>
                </a:cubicBezTo>
                <a:cubicBezTo>
                  <a:pt x="72442" y="115900"/>
                  <a:pt x="94245" y="115900"/>
                  <a:pt x="110505" y="127508"/>
                </a:cubicBezTo>
                <a:cubicBezTo>
                  <a:pt x="119658" y="134057"/>
                  <a:pt x="131825" y="134689"/>
                  <a:pt x="141610" y="129071"/>
                </a:cubicBezTo>
                <a:lnTo>
                  <a:pt x="144252" y="127546"/>
                </a:lnTo>
                <a:cubicBezTo>
                  <a:pt x="151209" y="123565"/>
                  <a:pt x="158874" y="121332"/>
                  <a:pt x="166688" y="120848"/>
                </a:cubicBezTo>
                <a:lnTo>
                  <a:pt x="166688" y="113109"/>
                </a:lnTo>
                <a:cubicBezTo>
                  <a:pt x="166688" y="97557"/>
                  <a:pt x="156753" y="84311"/>
                  <a:pt x="142875" y="79437"/>
                </a:cubicBezTo>
                <a:lnTo>
                  <a:pt x="142875" y="59531"/>
                </a:lnTo>
                <a:cubicBezTo>
                  <a:pt x="142875" y="52946"/>
                  <a:pt x="137554" y="47625"/>
                  <a:pt x="130969" y="47625"/>
                </a:cubicBezTo>
                <a:cubicBezTo>
                  <a:pt x="124383" y="47625"/>
                  <a:pt x="119063" y="52946"/>
                  <a:pt x="119063" y="59531"/>
                </a:cubicBezTo>
                <a:lnTo>
                  <a:pt x="119063" y="77391"/>
                </a:lnTo>
                <a:lnTo>
                  <a:pt x="95250" y="77391"/>
                </a:lnTo>
                <a:lnTo>
                  <a:pt x="95250" y="59531"/>
                </a:lnTo>
                <a:cubicBezTo>
                  <a:pt x="95250" y="52946"/>
                  <a:pt x="89929" y="47625"/>
                  <a:pt x="83344" y="47625"/>
                </a:cubicBezTo>
                <a:cubicBezTo>
                  <a:pt x="76758" y="47625"/>
                  <a:pt x="71438" y="52946"/>
                  <a:pt x="71438" y="59531"/>
                </a:cubicBezTo>
                <a:lnTo>
                  <a:pt x="71438" y="77391"/>
                </a:lnTo>
                <a:lnTo>
                  <a:pt x="47625" y="77391"/>
                </a:lnTo>
                <a:lnTo>
                  <a:pt x="47625" y="59531"/>
                </a:lnTo>
                <a:close/>
                <a:moveTo>
                  <a:pt x="166688" y="138782"/>
                </a:moveTo>
                <a:cubicBezTo>
                  <a:pt x="161962" y="139229"/>
                  <a:pt x="157349" y="140643"/>
                  <a:pt x="153107" y="143061"/>
                </a:cubicBezTo>
                <a:lnTo>
                  <a:pt x="150465" y="144587"/>
                </a:lnTo>
                <a:cubicBezTo>
                  <a:pt x="134615" y="153628"/>
                  <a:pt x="114970" y="152660"/>
                  <a:pt x="100124" y="142056"/>
                </a:cubicBezTo>
                <a:cubicBezTo>
                  <a:pt x="90078" y="134875"/>
                  <a:pt x="76609" y="134875"/>
                  <a:pt x="66563" y="142056"/>
                </a:cubicBezTo>
                <a:cubicBezTo>
                  <a:pt x="51718" y="152660"/>
                  <a:pt x="32072" y="153665"/>
                  <a:pt x="16222" y="144587"/>
                </a:cubicBezTo>
                <a:lnTo>
                  <a:pt x="13581" y="143061"/>
                </a:lnTo>
                <a:cubicBezTo>
                  <a:pt x="9339" y="140643"/>
                  <a:pt x="4725" y="139192"/>
                  <a:pt x="0" y="138782"/>
                </a:cubicBezTo>
                <a:lnTo>
                  <a:pt x="0" y="166688"/>
                </a:lnTo>
                <a:cubicBezTo>
                  <a:pt x="0" y="179822"/>
                  <a:pt x="10678" y="190500"/>
                  <a:pt x="23812" y="190500"/>
                </a:cubicBezTo>
                <a:lnTo>
                  <a:pt x="142875" y="190500"/>
                </a:lnTo>
                <a:cubicBezTo>
                  <a:pt x="156009" y="190500"/>
                  <a:pt x="166688" y="179822"/>
                  <a:pt x="166688" y="166688"/>
                </a:cubicBezTo>
                <a:lnTo>
                  <a:pt x="166688" y="138782"/>
                </a:ln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18" name="Text 16"/>
          <p:cNvSpPr/>
          <p:nvPr/>
        </p:nvSpPr>
        <p:spPr>
          <a:xfrm>
            <a:off x="809625" y="2362200"/>
            <a:ext cx="5095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Распределение по возрасту</a:t>
            </a:r>
            <a:endParaRPr lang="en-US" sz="1600" dirty="0"/>
          </a:p>
        </p:txBody>
      </p:sp>
      <p:pic>
        <p:nvPicPr>
          <p:cNvPr id="19" name="Image 0" descr="https://kimi-img.moonshot.cn/pub/slides/26-03-25-20:12:52-d71t2h05jtdudpla1apg.png"/>
          <p:cNvPicPr>
            <a:picLocks noChangeAspect="1"/>
          </p:cNvPicPr>
          <p:nvPr/>
        </p:nvPicPr>
        <p:blipFill>
          <a:blip r:embed="rId3"/>
          <a:srcRect t="36" b="36"/>
          <a:stretch/>
        </p:blipFill>
        <p:spPr>
          <a:xfrm>
            <a:off x="571500" y="2743200"/>
            <a:ext cx="5238750" cy="3048000"/>
          </a:xfrm>
          <a:prstGeom prst="roundRect">
            <a:avLst>
              <a:gd name="adj" fmla="val 0"/>
            </a:avLst>
          </a:prstGeom>
        </p:spPr>
      </p:pic>
      <p:sp>
        <p:nvSpPr>
          <p:cNvPr id="20" name="Shape 17"/>
          <p:cNvSpPr/>
          <p:nvPr/>
        </p:nvSpPr>
        <p:spPr>
          <a:xfrm>
            <a:off x="6191250" y="2171700"/>
            <a:ext cx="5619750" cy="4000500"/>
          </a:xfrm>
          <a:custGeom>
            <a:avLst/>
            <a:gdLst/>
            <a:ahLst/>
            <a:cxnLst/>
            <a:rect l="l" t="t" r="r" b="b"/>
            <a:pathLst>
              <a:path w="5619750" h="4000500">
                <a:moveTo>
                  <a:pt x="114294" y="0"/>
                </a:moveTo>
                <a:lnTo>
                  <a:pt x="5505456" y="0"/>
                </a:lnTo>
                <a:cubicBezTo>
                  <a:pt x="5568536" y="0"/>
                  <a:pt x="5619750" y="51214"/>
                  <a:pt x="5619750" y="114294"/>
                </a:cubicBezTo>
                <a:lnTo>
                  <a:pt x="5619750" y="3886206"/>
                </a:lnTo>
                <a:cubicBezTo>
                  <a:pt x="5619750" y="3949286"/>
                  <a:pt x="5568536" y="4000500"/>
                  <a:pt x="5505456" y="4000500"/>
                </a:cubicBezTo>
                <a:lnTo>
                  <a:pt x="114294" y="4000500"/>
                </a:lnTo>
                <a:cubicBezTo>
                  <a:pt x="51214" y="4000500"/>
                  <a:pt x="0" y="3949286"/>
                  <a:pt x="0" y="3886206"/>
                </a:cubicBezTo>
                <a:lnTo>
                  <a:pt x="0" y="114294"/>
                </a:lnTo>
                <a:cubicBezTo>
                  <a:pt x="0" y="51214"/>
                  <a:pt x="51214" y="0"/>
                  <a:pt x="114294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1" name="Shape 18"/>
          <p:cNvSpPr/>
          <p:nvPr/>
        </p:nvSpPr>
        <p:spPr>
          <a:xfrm>
            <a:off x="6429375" y="2400300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23812" y="0"/>
                </a:moveTo>
                <a:cubicBezTo>
                  <a:pt x="10678" y="0"/>
                  <a:pt x="0" y="10678"/>
                  <a:pt x="0" y="23812"/>
                </a:cubicBezTo>
                <a:lnTo>
                  <a:pt x="0" y="166688"/>
                </a:lnTo>
                <a:cubicBezTo>
                  <a:pt x="0" y="179822"/>
                  <a:pt x="10678" y="190500"/>
                  <a:pt x="23812" y="190500"/>
                </a:cubicBezTo>
                <a:lnTo>
                  <a:pt x="119063" y="190500"/>
                </a:lnTo>
                <a:cubicBezTo>
                  <a:pt x="132197" y="190500"/>
                  <a:pt x="142875" y="179822"/>
                  <a:pt x="142875" y="166688"/>
                </a:cubicBezTo>
                <a:lnTo>
                  <a:pt x="142875" y="23812"/>
                </a:lnTo>
                <a:cubicBezTo>
                  <a:pt x="142875" y="10678"/>
                  <a:pt x="132197" y="0"/>
                  <a:pt x="119063" y="0"/>
                </a:cubicBezTo>
                <a:lnTo>
                  <a:pt x="23812" y="0"/>
                </a:lnTo>
                <a:close/>
                <a:moveTo>
                  <a:pt x="65484" y="130969"/>
                </a:moveTo>
                <a:lnTo>
                  <a:pt x="77391" y="130969"/>
                </a:lnTo>
                <a:cubicBezTo>
                  <a:pt x="83976" y="130969"/>
                  <a:pt x="89297" y="136289"/>
                  <a:pt x="89297" y="142875"/>
                </a:cubicBezTo>
                <a:lnTo>
                  <a:pt x="89297" y="172641"/>
                </a:lnTo>
                <a:lnTo>
                  <a:pt x="53578" y="172641"/>
                </a:lnTo>
                <a:lnTo>
                  <a:pt x="53578" y="142875"/>
                </a:lnTo>
                <a:cubicBezTo>
                  <a:pt x="53578" y="136289"/>
                  <a:pt x="58899" y="130969"/>
                  <a:pt x="65484" y="130969"/>
                </a:cubicBezTo>
                <a:close/>
                <a:moveTo>
                  <a:pt x="35719" y="41672"/>
                </a:moveTo>
                <a:cubicBezTo>
                  <a:pt x="35719" y="38398"/>
                  <a:pt x="38398" y="35719"/>
                  <a:pt x="41672" y="35719"/>
                </a:cubicBezTo>
                <a:lnTo>
                  <a:pt x="53578" y="35719"/>
                </a:lnTo>
                <a:cubicBezTo>
                  <a:pt x="56852" y="35719"/>
                  <a:pt x="59531" y="38398"/>
                  <a:pt x="59531" y="41672"/>
                </a:cubicBezTo>
                <a:lnTo>
                  <a:pt x="59531" y="53578"/>
                </a:lnTo>
                <a:cubicBezTo>
                  <a:pt x="59531" y="56852"/>
                  <a:pt x="56852" y="59531"/>
                  <a:pt x="53578" y="59531"/>
                </a:cubicBezTo>
                <a:lnTo>
                  <a:pt x="41672" y="59531"/>
                </a:lnTo>
                <a:cubicBezTo>
                  <a:pt x="38398" y="59531"/>
                  <a:pt x="35719" y="56852"/>
                  <a:pt x="35719" y="53578"/>
                </a:cubicBezTo>
                <a:lnTo>
                  <a:pt x="35719" y="41672"/>
                </a:lnTo>
                <a:close/>
                <a:moveTo>
                  <a:pt x="89297" y="35719"/>
                </a:moveTo>
                <a:lnTo>
                  <a:pt x="101203" y="35719"/>
                </a:lnTo>
                <a:cubicBezTo>
                  <a:pt x="104477" y="35719"/>
                  <a:pt x="107156" y="38398"/>
                  <a:pt x="107156" y="41672"/>
                </a:cubicBezTo>
                <a:lnTo>
                  <a:pt x="107156" y="53578"/>
                </a:lnTo>
                <a:cubicBezTo>
                  <a:pt x="107156" y="56852"/>
                  <a:pt x="104477" y="59531"/>
                  <a:pt x="101203" y="59531"/>
                </a:cubicBezTo>
                <a:lnTo>
                  <a:pt x="89297" y="59531"/>
                </a:lnTo>
                <a:cubicBezTo>
                  <a:pt x="86023" y="59531"/>
                  <a:pt x="83344" y="56852"/>
                  <a:pt x="83344" y="53578"/>
                </a:cubicBezTo>
                <a:lnTo>
                  <a:pt x="83344" y="41672"/>
                </a:lnTo>
                <a:cubicBezTo>
                  <a:pt x="83344" y="38398"/>
                  <a:pt x="86023" y="35719"/>
                  <a:pt x="89297" y="35719"/>
                </a:cubicBezTo>
                <a:close/>
                <a:moveTo>
                  <a:pt x="35719" y="89297"/>
                </a:moveTo>
                <a:cubicBezTo>
                  <a:pt x="35719" y="86023"/>
                  <a:pt x="38398" y="83344"/>
                  <a:pt x="41672" y="83344"/>
                </a:cubicBezTo>
                <a:lnTo>
                  <a:pt x="53578" y="83344"/>
                </a:lnTo>
                <a:cubicBezTo>
                  <a:pt x="56852" y="83344"/>
                  <a:pt x="59531" y="86023"/>
                  <a:pt x="59531" y="89297"/>
                </a:cubicBezTo>
                <a:lnTo>
                  <a:pt x="59531" y="101203"/>
                </a:lnTo>
                <a:cubicBezTo>
                  <a:pt x="59531" y="104477"/>
                  <a:pt x="56852" y="107156"/>
                  <a:pt x="53578" y="107156"/>
                </a:cubicBezTo>
                <a:lnTo>
                  <a:pt x="41672" y="107156"/>
                </a:lnTo>
                <a:cubicBezTo>
                  <a:pt x="38398" y="107156"/>
                  <a:pt x="35719" y="104477"/>
                  <a:pt x="35719" y="101203"/>
                </a:cubicBezTo>
                <a:lnTo>
                  <a:pt x="35719" y="89297"/>
                </a:lnTo>
                <a:close/>
                <a:moveTo>
                  <a:pt x="89297" y="83344"/>
                </a:moveTo>
                <a:lnTo>
                  <a:pt x="101203" y="83344"/>
                </a:lnTo>
                <a:cubicBezTo>
                  <a:pt x="104477" y="83344"/>
                  <a:pt x="107156" y="86023"/>
                  <a:pt x="107156" y="89297"/>
                </a:cubicBezTo>
                <a:lnTo>
                  <a:pt x="107156" y="101203"/>
                </a:lnTo>
                <a:cubicBezTo>
                  <a:pt x="107156" y="104477"/>
                  <a:pt x="104477" y="107156"/>
                  <a:pt x="101203" y="107156"/>
                </a:cubicBezTo>
                <a:lnTo>
                  <a:pt x="89297" y="107156"/>
                </a:lnTo>
                <a:cubicBezTo>
                  <a:pt x="86023" y="107156"/>
                  <a:pt x="83344" y="104477"/>
                  <a:pt x="83344" y="101203"/>
                </a:cubicBezTo>
                <a:lnTo>
                  <a:pt x="83344" y="89297"/>
                </a:lnTo>
                <a:cubicBezTo>
                  <a:pt x="83344" y="86023"/>
                  <a:pt x="86023" y="83344"/>
                  <a:pt x="89297" y="83344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22" name="Text 19"/>
          <p:cNvSpPr/>
          <p:nvPr/>
        </p:nvSpPr>
        <p:spPr>
          <a:xfrm>
            <a:off x="6619875" y="2362200"/>
            <a:ext cx="5095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Распределение по факультетам</a:t>
            </a:r>
            <a:endParaRPr lang="en-US" sz="1600" dirty="0"/>
          </a:p>
        </p:txBody>
      </p:sp>
      <p:pic>
        <p:nvPicPr>
          <p:cNvPr id="23" name="Image 1" descr="https://kimi-img.moonshot.cn/pub/slides/26-03-25-20:12:52-d71t2h7f2en90lnv4m2g.png"/>
          <p:cNvPicPr>
            <a:picLocks noChangeAspect="1"/>
          </p:cNvPicPr>
          <p:nvPr/>
        </p:nvPicPr>
        <p:blipFill>
          <a:blip r:embed="rId4"/>
          <a:srcRect t="36" b="36"/>
          <a:stretch/>
        </p:blipFill>
        <p:spPr>
          <a:xfrm>
            <a:off x="6381750" y="2743200"/>
            <a:ext cx="5238750" cy="304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0370867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3133725" y="342900"/>
            <a:ext cx="938212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Результаты опроса студентов: использование ИИ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9525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6" name="Shape 4"/>
          <p:cNvSpPr/>
          <p:nvPr/>
        </p:nvSpPr>
        <p:spPr>
          <a:xfrm>
            <a:off x="380999" y="1143000"/>
            <a:ext cx="10945483" cy="5048250"/>
          </a:xfrm>
          <a:custGeom>
            <a:avLst/>
            <a:gdLst/>
            <a:ahLst/>
            <a:cxnLst/>
            <a:rect l="l" t="t" r="r" b="b"/>
            <a:pathLst>
              <a:path w="5619750" h="5048250">
                <a:moveTo>
                  <a:pt x="114292" y="0"/>
                </a:moveTo>
                <a:lnTo>
                  <a:pt x="5505458" y="0"/>
                </a:lnTo>
                <a:cubicBezTo>
                  <a:pt x="5568580" y="0"/>
                  <a:pt x="5619750" y="51170"/>
                  <a:pt x="5619750" y="114292"/>
                </a:cubicBezTo>
                <a:lnTo>
                  <a:pt x="5619750" y="4933958"/>
                </a:lnTo>
                <a:cubicBezTo>
                  <a:pt x="5619750" y="4997080"/>
                  <a:pt x="5568580" y="5048250"/>
                  <a:pt x="5505458" y="5048250"/>
                </a:cubicBezTo>
                <a:lnTo>
                  <a:pt x="114292" y="5048250"/>
                </a:lnTo>
                <a:cubicBezTo>
                  <a:pt x="51170" y="5048250"/>
                  <a:pt x="0" y="4997080"/>
                  <a:pt x="0" y="4933958"/>
                </a:cubicBezTo>
                <a:lnTo>
                  <a:pt x="0" y="114292"/>
                </a:lnTo>
                <a:cubicBezTo>
                  <a:pt x="0" y="51213"/>
                  <a:pt x="51213" y="0"/>
                  <a:pt x="11429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583406" y="1371600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190649" y="89297"/>
                </a:moveTo>
                <a:lnTo>
                  <a:pt x="125164" y="89297"/>
                </a:lnTo>
                <a:cubicBezTo>
                  <a:pt x="118579" y="89297"/>
                  <a:pt x="113258" y="83976"/>
                  <a:pt x="113258" y="77391"/>
                </a:cubicBezTo>
                <a:lnTo>
                  <a:pt x="113258" y="11906"/>
                </a:lnTo>
                <a:cubicBezTo>
                  <a:pt x="113258" y="5321"/>
                  <a:pt x="118616" y="-74"/>
                  <a:pt x="125127" y="781"/>
                </a:cubicBezTo>
                <a:cubicBezTo>
                  <a:pt x="164939" y="6065"/>
                  <a:pt x="196490" y="37616"/>
                  <a:pt x="201774" y="77428"/>
                </a:cubicBezTo>
                <a:cubicBezTo>
                  <a:pt x="202629" y="83939"/>
                  <a:pt x="197234" y="89297"/>
                  <a:pt x="190649" y="89297"/>
                </a:cubicBezTo>
                <a:close/>
                <a:moveTo>
                  <a:pt x="82823" y="13841"/>
                </a:moveTo>
                <a:cubicBezTo>
                  <a:pt x="89557" y="12427"/>
                  <a:pt x="95399" y="17934"/>
                  <a:pt x="95399" y="24817"/>
                </a:cubicBezTo>
                <a:lnTo>
                  <a:pt x="95399" y="98227"/>
                </a:lnTo>
                <a:cubicBezTo>
                  <a:pt x="95399" y="100310"/>
                  <a:pt x="96143" y="102319"/>
                  <a:pt x="97445" y="103919"/>
                </a:cubicBezTo>
                <a:lnTo>
                  <a:pt x="146596" y="163227"/>
                </a:lnTo>
                <a:cubicBezTo>
                  <a:pt x="150949" y="168473"/>
                  <a:pt x="150019" y="176399"/>
                  <a:pt x="144028" y="179636"/>
                </a:cubicBezTo>
                <a:cubicBezTo>
                  <a:pt x="131341" y="186556"/>
                  <a:pt x="116793" y="190500"/>
                  <a:pt x="101352" y="190500"/>
                </a:cubicBezTo>
                <a:cubicBezTo>
                  <a:pt x="52053" y="190500"/>
                  <a:pt x="12055" y="150502"/>
                  <a:pt x="12055" y="101203"/>
                </a:cubicBezTo>
                <a:cubicBezTo>
                  <a:pt x="12055" y="58229"/>
                  <a:pt x="42379" y="22361"/>
                  <a:pt x="82823" y="13841"/>
                </a:cubicBezTo>
                <a:close/>
                <a:moveTo>
                  <a:pt x="177775" y="107156"/>
                </a:moveTo>
                <a:lnTo>
                  <a:pt x="201588" y="107156"/>
                </a:lnTo>
                <a:cubicBezTo>
                  <a:pt x="208471" y="107156"/>
                  <a:pt x="213978" y="112998"/>
                  <a:pt x="212564" y="119732"/>
                </a:cubicBezTo>
                <a:cubicBezTo>
                  <a:pt x="208769" y="137740"/>
                  <a:pt x="199541" y="153739"/>
                  <a:pt x="186668" y="165943"/>
                </a:cubicBezTo>
                <a:cubicBezTo>
                  <a:pt x="182091" y="170297"/>
                  <a:pt x="174910" y="169366"/>
                  <a:pt x="170892" y="164492"/>
                </a:cubicBezTo>
                <a:lnTo>
                  <a:pt x="139489" y="126653"/>
                </a:lnTo>
                <a:cubicBezTo>
                  <a:pt x="133052" y="118876"/>
                  <a:pt x="138596" y="107156"/>
                  <a:pt x="148642" y="107156"/>
                </a:cubicBezTo>
                <a:lnTo>
                  <a:pt x="177738" y="107156"/>
                </a:ln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8" name="Text 6"/>
          <p:cNvSpPr/>
          <p:nvPr/>
        </p:nvSpPr>
        <p:spPr>
          <a:xfrm>
            <a:off x="809625" y="1333500"/>
            <a:ext cx="5095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Частота использования ИИ-инструментов</a:t>
            </a:r>
            <a:endParaRPr lang="en-US" sz="1600" dirty="0"/>
          </a:p>
        </p:txBody>
      </p:sp>
      <p:pic>
        <p:nvPicPr>
          <p:cNvPr id="9" name="Image 0" descr="https://kimi-img.moonshot.cn/pub/slides/26-03-25-20:12:51-d71t2gvaa0va8amcasb0.png"/>
          <p:cNvPicPr>
            <a:picLocks noChangeAspect="1"/>
          </p:cNvPicPr>
          <p:nvPr/>
        </p:nvPicPr>
        <p:blipFill>
          <a:blip r:embed="rId3"/>
          <a:srcRect l="19" r="19"/>
          <a:stretch/>
        </p:blipFill>
        <p:spPr>
          <a:xfrm>
            <a:off x="571500" y="1714500"/>
            <a:ext cx="5238750" cy="3448050"/>
          </a:xfrm>
          <a:prstGeom prst="roundRect">
            <a:avLst>
              <a:gd name="adj" fmla="val 0"/>
            </a:avLst>
          </a:prstGeom>
        </p:spPr>
      </p:pic>
      <p:sp>
        <p:nvSpPr>
          <p:cNvPr id="10" name="Shape 7"/>
          <p:cNvSpPr/>
          <p:nvPr/>
        </p:nvSpPr>
        <p:spPr>
          <a:xfrm>
            <a:off x="571500" y="5276971"/>
            <a:ext cx="2562225" cy="723900"/>
          </a:xfrm>
          <a:custGeom>
            <a:avLst/>
            <a:gdLst/>
            <a:ahLst/>
            <a:cxnLst/>
            <a:rect l="l" t="t" r="r" b="b"/>
            <a:pathLst>
              <a:path w="2562225" h="723900">
                <a:moveTo>
                  <a:pt x="76198" y="0"/>
                </a:moveTo>
                <a:lnTo>
                  <a:pt x="2486027" y="0"/>
                </a:lnTo>
                <a:cubicBezTo>
                  <a:pt x="2528082" y="0"/>
                  <a:pt x="2562225" y="34143"/>
                  <a:pt x="2562225" y="76198"/>
                </a:cubicBezTo>
                <a:lnTo>
                  <a:pt x="2562225" y="647702"/>
                </a:lnTo>
                <a:cubicBezTo>
                  <a:pt x="2562225" y="689757"/>
                  <a:pt x="2528082" y="723900"/>
                  <a:pt x="2486027" y="723900"/>
                </a:cubicBezTo>
                <a:lnTo>
                  <a:pt x="76198" y="723900"/>
                </a:lnTo>
                <a:cubicBezTo>
                  <a:pt x="34143" y="723900"/>
                  <a:pt x="0" y="689757"/>
                  <a:pt x="0" y="647702"/>
                </a:cubicBezTo>
                <a:lnTo>
                  <a:pt x="0" y="76198"/>
                </a:lnTo>
                <a:cubicBezTo>
                  <a:pt x="0" y="34143"/>
                  <a:pt x="34143" y="0"/>
                  <a:pt x="76198" y="0"/>
                </a:cubicBezTo>
                <a:close/>
              </a:path>
            </a:pathLst>
          </a:custGeom>
          <a:solidFill>
            <a:srgbClr val="1A365D">
              <a:alpha val="5098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628650" y="5391271"/>
            <a:ext cx="24479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1A365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62.4%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52463" y="5695950"/>
            <a:ext cx="2400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используют регулярно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3248025" y="5276971"/>
            <a:ext cx="2562225" cy="723900"/>
          </a:xfrm>
          <a:custGeom>
            <a:avLst/>
            <a:gdLst/>
            <a:ahLst/>
            <a:cxnLst/>
            <a:rect l="l" t="t" r="r" b="b"/>
            <a:pathLst>
              <a:path w="2562225" h="723900">
                <a:moveTo>
                  <a:pt x="76198" y="0"/>
                </a:moveTo>
                <a:lnTo>
                  <a:pt x="2486027" y="0"/>
                </a:lnTo>
                <a:cubicBezTo>
                  <a:pt x="2528082" y="0"/>
                  <a:pt x="2562225" y="34143"/>
                  <a:pt x="2562225" y="76198"/>
                </a:cubicBezTo>
                <a:lnTo>
                  <a:pt x="2562225" y="647702"/>
                </a:lnTo>
                <a:cubicBezTo>
                  <a:pt x="2562225" y="689757"/>
                  <a:pt x="2528082" y="723900"/>
                  <a:pt x="2486027" y="723900"/>
                </a:cubicBezTo>
                <a:lnTo>
                  <a:pt x="76198" y="723900"/>
                </a:lnTo>
                <a:cubicBezTo>
                  <a:pt x="34143" y="723900"/>
                  <a:pt x="0" y="689757"/>
                  <a:pt x="0" y="647702"/>
                </a:cubicBezTo>
                <a:lnTo>
                  <a:pt x="0" y="76198"/>
                </a:lnTo>
                <a:cubicBezTo>
                  <a:pt x="0" y="34143"/>
                  <a:pt x="34143" y="0"/>
                  <a:pt x="76198" y="0"/>
                </a:cubicBezTo>
                <a:close/>
              </a:path>
            </a:pathLst>
          </a:custGeom>
          <a:solidFill>
            <a:srgbClr val="2B6CB0">
              <a:alpha val="5098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3305175" y="5391271"/>
            <a:ext cx="24479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2B6CB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9.6%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3328988" y="5695950"/>
            <a:ext cx="2400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 используют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191250" y="1143000"/>
            <a:ext cx="5619750" cy="5048250"/>
          </a:xfrm>
          <a:custGeom>
            <a:avLst/>
            <a:gdLst/>
            <a:ahLst/>
            <a:cxnLst/>
            <a:rect l="l" t="t" r="r" b="b"/>
            <a:pathLst>
              <a:path w="5619750" h="5048250">
                <a:moveTo>
                  <a:pt x="114292" y="0"/>
                </a:moveTo>
                <a:lnTo>
                  <a:pt x="5505458" y="0"/>
                </a:lnTo>
                <a:cubicBezTo>
                  <a:pt x="5568580" y="0"/>
                  <a:pt x="5619750" y="51170"/>
                  <a:pt x="5619750" y="114292"/>
                </a:cubicBezTo>
                <a:lnTo>
                  <a:pt x="5619750" y="4933958"/>
                </a:lnTo>
                <a:cubicBezTo>
                  <a:pt x="5619750" y="4997080"/>
                  <a:pt x="5568580" y="5048250"/>
                  <a:pt x="5505458" y="5048250"/>
                </a:cubicBezTo>
                <a:lnTo>
                  <a:pt x="114292" y="5048250"/>
                </a:lnTo>
                <a:cubicBezTo>
                  <a:pt x="51170" y="5048250"/>
                  <a:pt x="0" y="4997080"/>
                  <a:pt x="0" y="4933958"/>
                </a:cubicBezTo>
                <a:lnTo>
                  <a:pt x="0" y="114292"/>
                </a:lnTo>
                <a:cubicBezTo>
                  <a:pt x="0" y="51213"/>
                  <a:pt x="51213" y="0"/>
                  <a:pt x="11429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7" name="Shape 14"/>
          <p:cNvSpPr/>
          <p:nvPr/>
        </p:nvSpPr>
        <p:spPr>
          <a:xfrm>
            <a:off x="6405563" y="137160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0"/>
                </a:moveTo>
                <a:cubicBezTo>
                  <a:pt x="147820" y="0"/>
                  <a:pt x="190500" y="42680"/>
                  <a:pt x="190500" y="95250"/>
                </a:cubicBezTo>
                <a:cubicBezTo>
                  <a:pt x="190500" y="147820"/>
                  <a:pt x="147820" y="190500"/>
                  <a:pt x="95250" y="190500"/>
                </a:cubicBezTo>
                <a:cubicBezTo>
                  <a:pt x="42680" y="190500"/>
                  <a:pt x="0" y="147820"/>
                  <a:pt x="0" y="95250"/>
                </a:cubicBezTo>
                <a:cubicBezTo>
                  <a:pt x="0" y="42680"/>
                  <a:pt x="42680" y="0"/>
                  <a:pt x="95250" y="0"/>
                </a:cubicBezTo>
                <a:close/>
                <a:moveTo>
                  <a:pt x="86320" y="44648"/>
                </a:moveTo>
                <a:lnTo>
                  <a:pt x="86320" y="95250"/>
                </a:lnTo>
                <a:cubicBezTo>
                  <a:pt x="86320" y="98227"/>
                  <a:pt x="87809" y="101017"/>
                  <a:pt x="90301" y="102691"/>
                </a:cubicBezTo>
                <a:lnTo>
                  <a:pt x="126020" y="126504"/>
                </a:lnTo>
                <a:cubicBezTo>
                  <a:pt x="130113" y="129257"/>
                  <a:pt x="135657" y="128141"/>
                  <a:pt x="138410" y="124011"/>
                </a:cubicBezTo>
                <a:cubicBezTo>
                  <a:pt x="141163" y="119881"/>
                  <a:pt x="140047" y="114374"/>
                  <a:pt x="135917" y="111621"/>
                </a:cubicBezTo>
                <a:lnTo>
                  <a:pt x="104180" y="90488"/>
                </a:lnTo>
                <a:lnTo>
                  <a:pt x="104180" y="44648"/>
                </a:lnTo>
                <a:cubicBezTo>
                  <a:pt x="104180" y="39700"/>
                  <a:pt x="100199" y="35719"/>
                  <a:pt x="95250" y="35719"/>
                </a:cubicBezTo>
                <a:cubicBezTo>
                  <a:pt x="90301" y="35719"/>
                  <a:pt x="86320" y="39700"/>
                  <a:pt x="86320" y="44648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18" name="Text 15"/>
          <p:cNvSpPr/>
          <p:nvPr/>
        </p:nvSpPr>
        <p:spPr>
          <a:xfrm>
            <a:off x="6619875" y="1333500"/>
            <a:ext cx="5095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Помогает ли ИИ экономить время?</a:t>
            </a:r>
            <a:endParaRPr lang="en-US" sz="1600" dirty="0"/>
          </a:p>
        </p:txBody>
      </p:sp>
      <p:pic>
        <p:nvPicPr>
          <p:cNvPr id="19" name="Image 1" descr="https://kimi-img.moonshot.cn/pub/slides/26-03-25-20:12:51-d71t2gu947o5h5pir6s0.png"/>
          <p:cNvPicPr>
            <a:picLocks noChangeAspect="1"/>
          </p:cNvPicPr>
          <p:nvPr/>
        </p:nvPicPr>
        <p:blipFill>
          <a:blip r:embed="rId4"/>
          <a:srcRect l="19" r="19"/>
          <a:stretch/>
        </p:blipFill>
        <p:spPr>
          <a:xfrm>
            <a:off x="6381750" y="1714500"/>
            <a:ext cx="5238750" cy="3448050"/>
          </a:xfrm>
          <a:prstGeom prst="roundRect">
            <a:avLst>
              <a:gd name="adj" fmla="val 0"/>
            </a:avLst>
          </a:prstGeom>
        </p:spPr>
      </p:pic>
      <p:sp>
        <p:nvSpPr>
          <p:cNvPr id="20" name="Shape 16"/>
          <p:cNvSpPr/>
          <p:nvPr/>
        </p:nvSpPr>
        <p:spPr>
          <a:xfrm>
            <a:off x="6381750" y="5276971"/>
            <a:ext cx="2562225" cy="723900"/>
          </a:xfrm>
          <a:custGeom>
            <a:avLst/>
            <a:gdLst/>
            <a:ahLst/>
            <a:cxnLst/>
            <a:rect l="l" t="t" r="r" b="b"/>
            <a:pathLst>
              <a:path w="2562225" h="723900">
                <a:moveTo>
                  <a:pt x="76198" y="0"/>
                </a:moveTo>
                <a:lnTo>
                  <a:pt x="2486027" y="0"/>
                </a:lnTo>
                <a:cubicBezTo>
                  <a:pt x="2528082" y="0"/>
                  <a:pt x="2562225" y="34143"/>
                  <a:pt x="2562225" y="76198"/>
                </a:cubicBezTo>
                <a:lnTo>
                  <a:pt x="2562225" y="647702"/>
                </a:lnTo>
                <a:cubicBezTo>
                  <a:pt x="2562225" y="689757"/>
                  <a:pt x="2528082" y="723900"/>
                  <a:pt x="2486027" y="723900"/>
                </a:cubicBezTo>
                <a:lnTo>
                  <a:pt x="76198" y="723900"/>
                </a:lnTo>
                <a:cubicBezTo>
                  <a:pt x="34143" y="723900"/>
                  <a:pt x="0" y="689757"/>
                  <a:pt x="0" y="647702"/>
                </a:cubicBezTo>
                <a:lnTo>
                  <a:pt x="0" y="76198"/>
                </a:lnTo>
                <a:cubicBezTo>
                  <a:pt x="0" y="34143"/>
                  <a:pt x="34143" y="0"/>
                  <a:pt x="76198" y="0"/>
                </a:cubicBezTo>
                <a:close/>
              </a:path>
            </a:pathLst>
          </a:custGeom>
          <a:solidFill>
            <a:srgbClr val="4299E1">
              <a:alpha val="5098"/>
            </a:srgbClr>
          </a:solidFill>
          <a:ln/>
        </p:spPr>
      </p:sp>
      <p:sp>
        <p:nvSpPr>
          <p:cNvPr id="21" name="Text 17"/>
          <p:cNvSpPr/>
          <p:nvPr/>
        </p:nvSpPr>
        <p:spPr>
          <a:xfrm>
            <a:off x="6438900" y="5391271"/>
            <a:ext cx="24479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4299E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74.8%</a:t>
            </a:r>
            <a:endParaRPr lang="en-US" sz="1600" dirty="0"/>
          </a:p>
        </p:txBody>
      </p:sp>
      <p:sp>
        <p:nvSpPr>
          <p:cNvPr id="22" name="Text 18"/>
          <p:cNvSpPr/>
          <p:nvPr/>
        </p:nvSpPr>
        <p:spPr>
          <a:xfrm>
            <a:off x="6462713" y="5695950"/>
            <a:ext cx="2400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экономят время</a:t>
            </a:r>
            <a:endParaRPr lang="en-US" sz="1600" dirty="0"/>
          </a:p>
        </p:txBody>
      </p:sp>
      <p:sp>
        <p:nvSpPr>
          <p:cNvPr id="23" name="Shape 19"/>
          <p:cNvSpPr/>
          <p:nvPr/>
        </p:nvSpPr>
        <p:spPr>
          <a:xfrm>
            <a:off x="9058275" y="5276971"/>
            <a:ext cx="2562225" cy="723900"/>
          </a:xfrm>
          <a:custGeom>
            <a:avLst/>
            <a:gdLst/>
            <a:ahLst/>
            <a:cxnLst/>
            <a:rect l="l" t="t" r="r" b="b"/>
            <a:pathLst>
              <a:path w="2562225" h="723900">
                <a:moveTo>
                  <a:pt x="76198" y="0"/>
                </a:moveTo>
                <a:lnTo>
                  <a:pt x="2486027" y="0"/>
                </a:lnTo>
                <a:cubicBezTo>
                  <a:pt x="2528082" y="0"/>
                  <a:pt x="2562225" y="34143"/>
                  <a:pt x="2562225" y="76198"/>
                </a:cubicBezTo>
                <a:lnTo>
                  <a:pt x="2562225" y="647702"/>
                </a:lnTo>
                <a:cubicBezTo>
                  <a:pt x="2562225" y="689757"/>
                  <a:pt x="2528082" y="723900"/>
                  <a:pt x="2486027" y="723900"/>
                </a:cubicBezTo>
                <a:lnTo>
                  <a:pt x="76198" y="723900"/>
                </a:lnTo>
                <a:cubicBezTo>
                  <a:pt x="34143" y="723900"/>
                  <a:pt x="0" y="689757"/>
                  <a:pt x="0" y="647702"/>
                </a:cubicBezTo>
                <a:lnTo>
                  <a:pt x="0" y="76198"/>
                </a:lnTo>
                <a:cubicBezTo>
                  <a:pt x="0" y="34143"/>
                  <a:pt x="34143" y="0"/>
                  <a:pt x="76198" y="0"/>
                </a:cubicBezTo>
                <a:close/>
              </a:path>
            </a:pathLst>
          </a:custGeom>
          <a:solidFill>
            <a:srgbClr val="1A365D">
              <a:alpha val="5098"/>
            </a:srgbClr>
          </a:solidFill>
          <a:ln/>
        </p:spPr>
      </p:sp>
      <p:sp>
        <p:nvSpPr>
          <p:cNvPr id="24" name="Text 20"/>
          <p:cNvSpPr/>
          <p:nvPr/>
        </p:nvSpPr>
        <p:spPr>
          <a:xfrm>
            <a:off x="9115425" y="5391271"/>
            <a:ext cx="24479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1A365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4.1%</a:t>
            </a:r>
            <a:endParaRPr lang="en-US" sz="1600" dirty="0"/>
          </a:p>
        </p:txBody>
      </p:sp>
      <p:sp>
        <p:nvSpPr>
          <p:cNvPr id="25" name="Text 21"/>
          <p:cNvSpPr/>
          <p:nvPr/>
        </p:nvSpPr>
        <p:spPr>
          <a:xfrm>
            <a:off x="9139238" y="5695950"/>
            <a:ext cx="2400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тратят больше времени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166403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2985581" y="381000"/>
            <a:ext cx="898207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Результаты опроса студентов: отношение к ИИ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9525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6" name="Shape 4"/>
          <p:cNvSpPr/>
          <p:nvPr/>
        </p:nvSpPr>
        <p:spPr>
          <a:xfrm>
            <a:off x="381000" y="1143000"/>
            <a:ext cx="5619750" cy="5314950"/>
          </a:xfrm>
          <a:custGeom>
            <a:avLst/>
            <a:gdLst/>
            <a:ahLst/>
            <a:cxnLst/>
            <a:rect l="l" t="t" r="r" b="b"/>
            <a:pathLst>
              <a:path w="5619750" h="5314950">
                <a:moveTo>
                  <a:pt x="114325" y="0"/>
                </a:moveTo>
                <a:lnTo>
                  <a:pt x="5505425" y="0"/>
                </a:lnTo>
                <a:cubicBezTo>
                  <a:pt x="5568565" y="0"/>
                  <a:pt x="5619750" y="51185"/>
                  <a:pt x="5619750" y="114325"/>
                </a:cubicBezTo>
                <a:lnTo>
                  <a:pt x="5619750" y="5200625"/>
                </a:lnTo>
                <a:cubicBezTo>
                  <a:pt x="5619750" y="5263765"/>
                  <a:pt x="5568565" y="5314950"/>
                  <a:pt x="5505425" y="5314950"/>
                </a:cubicBezTo>
                <a:lnTo>
                  <a:pt x="114325" y="5314950"/>
                </a:lnTo>
                <a:cubicBezTo>
                  <a:pt x="51185" y="5314950"/>
                  <a:pt x="0" y="5263765"/>
                  <a:pt x="0" y="5200625"/>
                </a:cubicBezTo>
                <a:lnTo>
                  <a:pt x="0" y="114325"/>
                </a:lnTo>
                <a:cubicBezTo>
                  <a:pt x="0" y="51185"/>
                  <a:pt x="51185" y="0"/>
                  <a:pt x="11432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585788" y="15049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89669" y="32407"/>
                </a:moveTo>
                <a:lnTo>
                  <a:pt x="95250" y="40109"/>
                </a:lnTo>
                <a:lnTo>
                  <a:pt x="100831" y="32407"/>
                </a:lnTo>
                <a:cubicBezTo>
                  <a:pt x="110133" y="19534"/>
                  <a:pt x="125090" y="11906"/>
                  <a:pt x="140977" y="11906"/>
                </a:cubicBezTo>
                <a:cubicBezTo>
                  <a:pt x="168325" y="11906"/>
                  <a:pt x="190500" y="34082"/>
                  <a:pt x="190500" y="61429"/>
                </a:cubicBezTo>
                <a:lnTo>
                  <a:pt x="190500" y="62396"/>
                </a:lnTo>
                <a:cubicBezTo>
                  <a:pt x="190500" y="104142"/>
                  <a:pt x="138447" y="152623"/>
                  <a:pt x="111286" y="173348"/>
                </a:cubicBezTo>
                <a:cubicBezTo>
                  <a:pt x="106673" y="176845"/>
                  <a:pt x="101017" y="178594"/>
                  <a:pt x="95250" y="178594"/>
                </a:cubicBezTo>
                <a:cubicBezTo>
                  <a:pt x="89483" y="178594"/>
                  <a:pt x="83790" y="176882"/>
                  <a:pt x="79214" y="173348"/>
                </a:cubicBezTo>
                <a:cubicBezTo>
                  <a:pt x="52053" y="152623"/>
                  <a:pt x="0" y="104142"/>
                  <a:pt x="0" y="62396"/>
                </a:cubicBezTo>
                <a:lnTo>
                  <a:pt x="0" y="61429"/>
                </a:lnTo>
                <a:cubicBezTo>
                  <a:pt x="0" y="34082"/>
                  <a:pt x="22175" y="11906"/>
                  <a:pt x="49523" y="11906"/>
                </a:cubicBezTo>
                <a:cubicBezTo>
                  <a:pt x="65410" y="11906"/>
                  <a:pt x="80367" y="19534"/>
                  <a:pt x="89669" y="32407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8" name="Text 6"/>
          <p:cNvSpPr/>
          <p:nvPr/>
        </p:nvSpPr>
        <p:spPr>
          <a:xfrm>
            <a:off x="790575" y="1333500"/>
            <a:ext cx="511492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Ваше отношение к ИИ в медицинском образовании</a:t>
            </a:r>
            <a:endParaRPr lang="en-US" sz="1600" dirty="0"/>
          </a:p>
        </p:txBody>
      </p:sp>
      <p:pic>
        <p:nvPicPr>
          <p:cNvPr id="9" name="Image 0" descr="https://kimi-img.moonshot.cn/pub/slides/26-03-25-20:12:51-d71t2gv2ekfmrvq043f0.png"/>
          <p:cNvPicPr>
            <a:picLocks noChangeAspect="1"/>
          </p:cNvPicPr>
          <p:nvPr/>
        </p:nvPicPr>
        <p:blipFill>
          <a:blip r:embed="rId3"/>
          <a:srcRect t="36" b="36"/>
          <a:stretch/>
        </p:blipFill>
        <p:spPr>
          <a:xfrm>
            <a:off x="571500" y="1981200"/>
            <a:ext cx="5238750" cy="3124200"/>
          </a:xfrm>
          <a:prstGeom prst="roundRect">
            <a:avLst>
              <a:gd name="adj" fmla="val 0"/>
            </a:avLst>
          </a:prstGeom>
        </p:spPr>
      </p:pic>
      <p:sp>
        <p:nvSpPr>
          <p:cNvPr id="10" name="Shape 7"/>
          <p:cNvSpPr/>
          <p:nvPr/>
        </p:nvSpPr>
        <p:spPr>
          <a:xfrm>
            <a:off x="571500" y="5219700"/>
            <a:ext cx="5238750" cy="1047750"/>
          </a:xfrm>
          <a:custGeom>
            <a:avLst/>
            <a:gdLst/>
            <a:ahLst/>
            <a:cxnLst/>
            <a:rect l="l" t="t" r="r" b="b"/>
            <a:pathLst>
              <a:path w="5238750" h="1047750">
                <a:moveTo>
                  <a:pt x="76203" y="0"/>
                </a:moveTo>
                <a:lnTo>
                  <a:pt x="5162547" y="0"/>
                </a:lnTo>
                <a:cubicBezTo>
                  <a:pt x="5204605" y="0"/>
                  <a:pt x="5238750" y="34145"/>
                  <a:pt x="5238750" y="76203"/>
                </a:cubicBezTo>
                <a:lnTo>
                  <a:pt x="5238750" y="971547"/>
                </a:lnTo>
                <a:cubicBezTo>
                  <a:pt x="5238750" y="1013605"/>
                  <a:pt x="5204605" y="1047750"/>
                  <a:pt x="5162547" y="1047750"/>
                </a:cubicBezTo>
                <a:lnTo>
                  <a:pt x="76203" y="1047750"/>
                </a:lnTo>
                <a:cubicBezTo>
                  <a:pt x="34145" y="1047750"/>
                  <a:pt x="0" y="1013605"/>
                  <a:pt x="0" y="971547"/>
                </a:cubicBezTo>
                <a:lnTo>
                  <a:pt x="0" y="76203"/>
                </a:lnTo>
                <a:cubicBezTo>
                  <a:pt x="0" y="34145"/>
                  <a:pt x="34145" y="0"/>
                  <a:pt x="76203" y="0"/>
                </a:cubicBezTo>
                <a:close/>
              </a:path>
            </a:pathLst>
          </a:custGeom>
          <a:solidFill>
            <a:srgbClr val="1A365D">
              <a:alpha val="5098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723900" y="5372100"/>
            <a:ext cx="50101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Ключевой вывод: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Большинство студентов (83.2%) видят в ИИ полезный инструмент, но осознают риски чрезмерного доверия технологиям.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191250" y="1143000"/>
            <a:ext cx="5619750" cy="5314950"/>
          </a:xfrm>
          <a:custGeom>
            <a:avLst/>
            <a:gdLst/>
            <a:ahLst/>
            <a:cxnLst/>
            <a:rect l="l" t="t" r="r" b="b"/>
            <a:pathLst>
              <a:path w="5619750" h="5314950">
                <a:moveTo>
                  <a:pt x="114325" y="0"/>
                </a:moveTo>
                <a:lnTo>
                  <a:pt x="5505425" y="0"/>
                </a:lnTo>
                <a:cubicBezTo>
                  <a:pt x="5568565" y="0"/>
                  <a:pt x="5619750" y="51185"/>
                  <a:pt x="5619750" y="114325"/>
                </a:cubicBezTo>
                <a:lnTo>
                  <a:pt x="5619750" y="5200625"/>
                </a:lnTo>
                <a:cubicBezTo>
                  <a:pt x="5619750" y="5263765"/>
                  <a:pt x="5568565" y="5314950"/>
                  <a:pt x="5505425" y="5314950"/>
                </a:cubicBezTo>
                <a:lnTo>
                  <a:pt x="114325" y="5314950"/>
                </a:lnTo>
                <a:cubicBezTo>
                  <a:pt x="51185" y="5314950"/>
                  <a:pt x="0" y="5263765"/>
                  <a:pt x="0" y="5200625"/>
                </a:cubicBezTo>
                <a:lnTo>
                  <a:pt x="0" y="114325"/>
                </a:lnTo>
                <a:cubicBezTo>
                  <a:pt x="0" y="51185"/>
                  <a:pt x="51185" y="0"/>
                  <a:pt x="11432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6393656" y="1371600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17859" y="72851"/>
                </a:moveTo>
                <a:lnTo>
                  <a:pt x="95696" y="104887"/>
                </a:lnTo>
                <a:cubicBezTo>
                  <a:pt x="99343" y="106375"/>
                  <a:pt x="103212" y="107156"/>
                  <a:pt x="107156" y="107156"/>
                </a:cubicBezTo>
                <a:cubicBezTo>
                  <a:pt x="111100" y="107156"/>
                  <a:pt x="114970" y="106375"/>
                  <a:pt x="118616" y="104887"/>
                </a:cubicBezTo>
                <a:lnTo>
                  <a:pt x="208806" y="67754"/>
                </a:lnTo>
                <a:cubicBezTo>
                  <a:pt x="212154" y="66377"/>
                  <a:pt x="214313" y="63140"/>
                  <a:pt x="214313" y="59531"/>
                </a:cubicBezTo>
                <a:cubicBezTo>
                  <a:pt x="214313" y="55922"/>
                  <a:pt x="212154" y="52685"/>
                  <a:pt x="208806" y="51308"/>
                </a:cubicBezTo>
                <a:lnTo>
                  <a:pt x="118616" y="14176"/>
                </a:lnTo>
                <a:cubicBezTo>
                  <a:pt x="114970" y="12688"/>
                  <a:pt x="111100" y="11906"/>
                  <a:pt x="107156" y="11906"/>
                </a:cubicBezTo>
                <a:cubicBezTo>
                  <a:pt x="103212" y="11906"/>
                  <a:pt x="99343" y="12688"/>
                  <a:pt x="95696" y="14176"/>
                </a:cubicBezTo>
                <a:lnTo>
                  <a:pt x="5507" y="51308"/>
                </a:lnTo>
                <a:cubicBezTo>
                  <a:pt x="2158" y="52685"/>
                  <a:pt x="0" y="55922"/>
                  <a:pt x="0" y="59531"/>
                </a:cubicBezTo>
                <a:lnTo>
                  <a:pt x="0" y="169664"/>
                </a:lnTo>
                <a:cubicBezTo>
                  <a:pt x="0" y="174613"/>
                  <a:pt x="3981" y="178594"/>
                  <a:pt x="8930" y="178594"/>
                </a:cubicBezTo>
                <a:cubicBezTo>
                  <a:pt x="13878" y="178594"/>
                  <a:pt x="17859" y="174613"/>
                  <a:pt x="17859" y="169664"/>
                </a:cubicBezTo>
                <a:lnTo>
                  <a:pt x="17859" y="72851"/>
                </a:lnTo>
                <a:close/>
                <a:moveTo>
                  <a:pt x="35719" y="99529"/>
                </a:moveTo>
                <a:lnTo>
                  <a:pt x="35719" y="142875"/>
                </a:lnTo>
                <a:cubicBezTo>
                  <a:pt x="35719" y="162595"/>
                  <a:pt x="67717" y="178594"/>
                  <a:pt x="107156" y="178594"/>
                </a:cubicBezTo>
                <a:cubicBezTo>
                  <a:pt x="146596" y="178594"/>
                  <a:pt x="178594" y="162595"/>
                  <a:pt x="178594" y="142875"/>
                </a:cubicBezTo>
                <a:lnTo>
                  <a:pt x="178594" y="99492"/>
                </a:lnTo>
                <a:lnTo>
                  <a:pt x="125425" y="121407"/>
                </a:lnTo>
                <a:cubicBezTo>
                  <a:pt x="119621" y="123788"/>
                  <a:pt x="113444" y="125016"/>
                  <a:pt x="107156" y="125016"/>
                </a:cubicBezTo>
                <a:cubicBezTo>
                  <a:pt x="100868" y="125016"/>
                  <a:pt x="94692" y="123788"/>
                  <a:pt x="88888" y="121407"/>
                </a:cubicBezTo>
                <a:lnTo>
                  <a:pt x="35719" y="99492"/>
                </a:ln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14" name="Text 11"/>
          <p:cNvSpPr/>
          <p:nvPr/>
        </p:nvSpPr>
        <p:spPr>
          <a:xfrm>
            <a:off x="6619875" y="1333500"/>
            <a:ext cx="5095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Целесообразность введения дисциплин по ИИ</a:t>
            </a:r>
            <a:endParaRPr lang="en-US" sz="1600" dirty="0"/>
          </a:p>
        </p:txBody>
      </p:sp>
      <p:pic>
        <p:nvPicPr>
          <p:cNvPr id="15" name="Image 1" descr="https://kimi-img.moonshot.cn/pub/slides/26-03-25-20:12:51-d71t2gv2ekfmrvq043fg.png"/>
          <p:cNvPicPr>
            <a:picLocks noChangeAspect="1"/>
          </p:cNvPicPr>
          <p:nvPr/>
        </p:nvPicPr>
        <p:blipFill>
          <a:blip r:embed="rId4"/>
          <a:srcRect t="36" b="36"/>
          <a:stretch/>
        </p:blipFill>
        <p:spPr>
          <a:xfrm>
            <a:off x="6381750" y="1714500"/>
            <a:ext cx="5238750" cy="3124200"/>
          </a:xfrm>
          <a:prstGeom prst="roundRect">
            <a:avLst>
              <a:gd name="adj" fmla="val 0"/>
            </a:avLst>
          </a:prstGeom>
        </p:spPr>
      </p:pic>
      <p:sp>
        <p:nvSpPr>
          <p:cNvPr id="16" name="Shape 12"/>
          <p:cNvSpPr/>
          <p:nvPr/>
        </p:nvSpPr>
        <p:spPr>
          <a:xfrm>
            <a:off x="6381750" y="5219700"/>
            <a:ext cx="5238750" cy="1047750"/>
          </a:xfrm>
          <a:custGeom>
            <a:avLst/>
            <a:gdLst/>
            <a:ahLst/>
            <a:cxnLst/>
            <a:rect l="l" t="t" r="r" b="b"/>
            <a:pathLst>
              <a:path w="5238750" h="1047750">
                <a:moveTo>
                  <a:pt x="76203" y="0"/>
                </a:moveTo>
                <a:lnTo>
                  <a:pt x="5162547" y="0"/>
                </a:lnTo>
                <a:cubicBezTo>
                  <a:pt x="5204605" y="0"/>
                  <a:pt x="5238750" y="34145"/>
                  <a:pt x="5238750" y="76203"/>
                </a:cubicBezTo>
                <a:lnTo>
                  <a:pt x="5238750" y="971547"/>
                </a:lnTo>
                <a:cubicBezTo>
                  <a:pt x="5238750" y="1013605"/>
                  <a:pt x="5204605" y="1047750"/>
                  <a:pt x="5162547" y="1047750"/>
                </a:cubicBezTo>
                <a:lnTo>
                  <a:pt x="76203" y="1047750"/>
                </a:lnTo>
                <a:cubicBezTo>
                  <a:pt x="34145" y="1047750"/>
                  <a:pt x="0" y="1013605"/>
                  <a:pt x="0" y="971547"/>
                </a:cubicBezTo>
                <a:lnTo>
                  <a:pt x="0" y="76203"/>
                </a:lnTo>
                <a:cubicBezTo>
                  <a:pt x="0" y="34145"/>
                  <a:pt x="34145" y="0"/>
                  <a:pt x="76203" y="0"/>
                </a:cubicBezTo>
                <a:close/>
              </a:path>
            </a:pathLst>
          </a:custGeom>
          <a:solidFill>
            <a:srgbClr val="2B6CB0">
              <a:alpha val="5098"/>
            </a:srgbClr>
          </a:solidFill>
          <a:ln/>
        </p:spPr>
      </p:sp>
      <p:sp>
        <p:nvSpPr>
          <p:cNvPr id="17" name="Text 13"/>
          <p:cNvSpPr/>
          <p:nvPr/>
        </p:nvSpPr>
        <p:spPr>
          <a:xfrm>
            <a:off x="6534150" y="5372100"/>
            <a:ext cx="50101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Ключевой вывод: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Подавляющее большинство (74.3%) поддерживает введение дисциплин по ИИ при наличии компетентных преподавателей.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724914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1355" y="384655"/>
            <a:ext cx="8577488" cy="1176290"/>
          </a:xfrm>
        </p:spPr>
        <p:txBody>
          <a:bodyPr/>
          <a:lstStyle/>
          <a:p>
            <a:pPr algn="ctr" fontAlgn="ctr"/>
            <a:r>
              <a:rPr lang="ru-RU" sz="3600" dirty="0" smtClean="0">
                <a:solidFill>
                  <a:srgbClr val="002060"/>
                </a:solidFill>
                <a:cs typeface="Times New Roman" pitchFamily="18" charset="0"/>
              </a:rPr>
              <a:t>ПОЧЕМУ ЦИФРОВИЗАЦИЯ НЕОТЛОЖНА </a:t>
            </a:r>
            <a:endParaRPr lang="ru-RU" sz="36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5710" y="1730539"/>
            <a:ext cx="112901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КЛИНИЧЕСКАЯ РЕАЛЬНОСТЬ</a:t>
            </a:r>
          </a:p>
          <a:p>
            <a:pPr algn="ctr"/>
            <a:r>
              <a:rPr lang="ru-RU" sz="2800" b="1" dirty="0" smtClean="0">
                <a:solidFill>
                  <a:srgbClr val="00659B"/>
                </a:solidFill>
              </a:rPr>
              <a:t>Здравоохранение </a:t>
            </a:r>
            <a:r>
              <a:rPr lang="ru-RU" sz="2800" b="1" dirty="0">
                <a:solidFill>
                  <a:srgbClr val="00659B"/>
                </a:solidFill>
              </a:rPr>
              <a:t>уже цифровое </a:t>
            </a:r>
            <a:r>
              <a:rPr lang="ru-RU" sz="2800" b="1" dirty="0" smtClean="0">
                <a:solidFill>
                  <a:srgbClr val="00659B"/>
                </a:solidFill>
              </a:rPr>
              <a:t>(ЭМК, </a:t>
            </a:r>
            <a:r>
              <a:rPr lang="ru-RU" sz="2800" b="1" dirty="0">
                <a:solidFill>
                  <a:srgbClr val="00659B"/>
                </a:solidFill>
              </a:rPr>
              <a:t>телемедицина, </a:t>
            </a:r>
            <a:r>
              <a:rPr lang="ru-RU" sz="2800" b="1" dirty="0" smtClean="0">
                <a:solidFill>
                  <a:srgbClr val="00659B"/>
                </a:solidFill>
              </a:rPr>
              <a:t>ИИ-диагностика, запись на прием через ГУ, </a:t>
            </a:r>
            <a:r>
              <a:rPr lang="en-US" sz="2800" b="1" dirty="0" smtClean="0">
                <a:solidFill>
                  <a:srgbClr val="00659B"/>
                </a:solidFill>
              </a:rPr>
              <a:t>MAX</a:t>
            </a:r>
            <a:r>
              <a:rPr lang="ru-RU" sz="2800" b="1" dirty="0" smtClean="0">
                <a:solidFill>
                  <a:srgbClr val="00659B"/>
                </a:solidFill>
              </a:rPr>
              <a:t>). </a:t>
            </a:r>
          </a:p>
          <a:p>
            <a:pPr algn="ctr"/>
            <a:r>
              <a:rPr lang="ru-RU" sz="2800" b="1" dirty="0" smtClean="0">
                <a:solidFill>
                  <a:srgbClr val="00659B"/>
                </a:solidFill>
              </a:rPr>
              <a:t>Обучать </a:t>
            </a:r>
            <a:r>
              <a:rPr lang="ru-RU" sz="2800" b="1" dirty="0">
                <a:solidFill>
                  <a:srgbClr val="00659B"/>
                </a:solidFill>
              </a:rPr>
              <a:t>студентов «пальпации» без навыков работы с цифровым контуром — значит выпускать вчерашних врачей.</a:t>
            </a:r>
            <a:endParaRPr lang="ru-RU" sz="2800" b="1" i="0" dirty="0">
              <a:solidFill>
                <a:srgbClr val="00659B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148" y="4073525"/>
            <a:ext cx="5829300" cy="258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2036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4303193" y="438150"/>
            <a:ext cx="6829627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Результаты </a:t>
            </a:r>
            <a:r>
              <a:rPr lang="en-US" sz="2700" b="1" dirty="0" err="1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опроса</a:t>
            </a:r>
            <a:r>
              <a:rPr lang="en-US" sz="27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r>
              <a:rPr lang="en-US" sz="2700" b="1" dirty="0" err="1" smtClean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преподавателей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9525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6" name="Shape 4"/>
          <p:cNvSpPr/>
          <p:nvPr/>
        </p:nvSpPr>
        <p:spPr>
          <a:xfrm>
            <a:off x="381000" y="1143000"/>
            <a:ext cx="11430000" cy="876300"/>
          </a:xfrm>
          <a:custGeom>
            <a:avLst/>
            <a:gdLst/>
            <a:ahLst/>
            <a:cxnLst/>
            <a:rect l="l" t="t" r="r" b="b"/>
            <a:pathLst>
              <a:path w="11430000" h="876300">
                <a:moveTo>
                  <a:pt x="114296" y="0"/>
                </a:moveTo>
                <a:lnTo>
                  <a:pt x="11315704" y="0"/>
                </a:lnTo>
                <a:cubicBezTo>
                  <a:pt x="11378828" y="0"/>
                  <a:pt x="11430000" y="51172"/>
                  <a:pt x="11430000" y="114296"/>
                </a:cubicBezTo>
                <a:lnTo>
                  <a:pt x="11430000" y="762004"/>
                </a:lnTo>
                <a:cubicBezTo>
                  <a:pt x="11430000" y="825128"/>
                  <a:pt x="11378828" y="876300"/>
                  <a:pt x="11315704" y="876300"/>
                </a:cubicBezTo>
                <a:lnTo>
                  <a:pt x="114296" y="876300"/>
                </a:lnTo>
                <a:cubicBezTo>
                  <a:pt x="51172" y="876300"/>
                  <a:pt x="0" y="825128"/>
                  <a:pt x="0" y="762004"/>
                </a:cubicBezTo>
                <a:lnTo>
                  <a:pt x="0" y="114296"/>
                </a:lnTo>
                <a:cubicBezTo>
                  <a:pt x="0" y="51172"/>
                  <a:pt x="51172" y="0"/>
                  <a:pt x="114296" y="0"/>
                </a:cubicBezTo>
                <a:close/>
              </a:path>
            </a:pathLst>
          </a:custGeom>
          <a:gradFill flip="none" rotWithShape="1">
            <a:gsLst>
              <a:gs pos="0">
                <a:srgbClr val="1A365D"/>
              </a:gs>
              <a:gs pos="100000">
                <a:srgbClr val="2B6CB0"/>
              </a:gs>
            </a:gsLst>
            <a:lin ang="0" scaled="1"/>
          </a:gra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535781" y="1438275"/>
            <a:ext cx="357188" cy="285750"/>
          </a:xfrm>
          <a:custGeom>
            <a:avLst/>
            <a:gdLst/>
            <a:ahLst/>
            <a:cxnLst/>
            <a:rect l="l" t="t" r="r" b="b"/>
            <a:pathLst>
              <a:path w="357188" h="285750">
                <a:moveTo>
                  <a:pt x="71438" y="53578"/>
                </a:moveTo>
                <a:cubicBezTo>
                  <a:pt x="71438" y="33877"/>
                  <a:pt x="87455" y="17859"/>
                  <a:pt x="107156" y="17859"/>
                </a:cubicBezTo>
                <a:lnTo>
                  <a:pt x="303609" y="17859"/>
                </a:lnTo>
                <a:cubicBezTo>
                  <a:pt x="323310" y="17859"/>
                  <a:pt x="339328" y="33877"/>
                  <a:pt x="339328" y="53578"/>
                </a:cubicBezTo>
                <a:lnTo>
                  <a:pt x="339328" y="187523"/>
                </a:lnTo>
                <a:lnTo>
                  <a:pt x="285750" y="187523"/>
                </a:lnTo>
                <a:lnTo>
                  <a:pt x="285750" y="178594"/>
                </a:lnTo>
                <a:cubicBezTo>
                  <a:pt x="285750" y="168715"/>
                  <a:pt x="277769" y="160734"/>
                  <a:pt x="267891" y="160734"/>
                </a:cubicBezTo>
                <a:lnTo>
                  <a:pt x="232172" y="160734"/>
                </a:lnTo>
                <a:cubicBezTo>
                  <a:pt x="222293" y="160734"/>
                  <a:pt x="214313" y="168715"/>
                  <a:pt x="214313" y="178594"/>
                </a:cubicBezTo>
                <a:lnTo>
                  <a:pt x="214313" y="187523"/>
                </a:lnTo>
                <a:lnTo>
                  <a:pt x="142261" y="187523"/>
                </a:lnTo>
                <a:cubicBezTo>
                  <a:pt x="148344" y="177031"/>
                  <a:pt x="151805" y="164809"/>
                  <a:pt x="151805" y="151805"/>
                </a:cubicBezTo>
                <a:cubicBezTo>
                  <a:pt x="151805" y="112347"/>
                  <a:pt x="119825" y="80367"/>
                  <a:pt x="80367" y="80367"/>
                </a:cubicBezTo>
                <a:cubicBezTo>
                  <a:pt x="77353" y="80367"/>
                  <a:pt x="74340" y="80535"/>
                  <a:pt x="71438" y="80925"/>
                </a:cubicBezTo>
                <a:lnTo>
                  <a:pt x="71438" y="53578"/>
                </a:lnTo>
                <a:close/>
                <a:moveTo>
                  <a:pt x="185849" y="250031"/>
                </a:moveTo>
                <a:cubicBezTo>
                  <a:pt x="183003" y="236525"/>
                  <a:pt x="176752" y="224303"/>
                  <a:pt x="167934" y="214313"/>
                </a:cubicBezTo>
                <a:lnTo>
                  <a:pt x="339328" y="214313"/>
                </a:lnTo>
                <a:cubicBezTo>
                  <a:pt x="339328" y="234014"/>
                  <a:pt x="323310" y="250031"/>
                  <a:pt x="303609" y="250031"/>
                </a:cubicBezTo>
                <a:lnTo>
                  <a:pt x="185849" y="250031"/>
                </a:lnTo>
                <a:close/>
                <a:moveTo>
                  <a:pt x="35719" y="151805"/>
                </a:moveTo>
                <a:cubicBezTo>
                  <a:pt x="35719" y="127163"/>
                  <a:pt x="55725" y="107156"/>
                  <a:pt x="80367" y="107156"/>
                </a:cubicBezTo>
                <a:cubicBezTo>
                  <a:pt x="105009" y="107156"/>
                  <a:pt x="125016" y="127163"/>
                  <a:pt x="125016" y="151805"/>
                </a:cubicBezTo>
                <a:cubicBezTo>
                  <a:pt x="125016" y="176447"/>
                  <a:pt x="105009" y="196453"/>
                  <a:pt x="80367" y="196453"/>
                </a:cubicBezTo>
                <a:cubicBezTo>
                  <a:pt x="55725" y="196453"/>
                  <a:pt x="35719" y="176447"/>
                  <a:pt x="35719" y="151805"/>
                </a:cubicBezTo>
                <a:close/>
                <a:moveTo>
                  <a:pt x="0" y="267891"/>
                </a:moveTo>
                <a:cubicBezTo>
                  <a:pt x="0" y="238311"/>
                  <a:pt x="23999" y="214313"/>
                  <a:pt x="53578" y="214313"/>
                </a:cubicBezTo>
                <a:lnTo>
                  <a:pt x="107156" y="214313"/>
                </a:lnTo>
                <a:cubicBezTo>
                  <a:pt x="136736" y="214313"/>
                  <a:pt x="160734" y="238311"/>
                  <a:pt x="160734" y="267891"/>
                </a:cubicBezTo>
                <a:cubicBezTo>
                  <a:pt x="160734" y="277769"/>
                  <a:pt x="152753" y="285750"/>
                  <a:pt x="142875" y="285750"/>
                </a:cubicBezTo>
                <a:lnTo>
                  <a:pt x="17859" y="285750"/>
                </a:lnTo>
                <a:cubicBezTo>
                  <a:pt x="7981" y="285750"/>
                  <a:pt x="0" y="277769"/>
                  <a:pt x="0" y="267891"/>
                </a:cubicBez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8" name="Text 6"/>
          <p:cNvSpPr/>
          <p:nvPr/>
        </p:nvSpPr>
        <p:spPr>
          <a:xfrm>
            <a:off x="1042988" y="1295400"/>
            <a:ext cx="28289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Всего респондентов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042988" y="1524000"/>
            <a:ext cx="28956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25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147 преподавателей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8925044" y="1333379"/>
            <a:ext cx="171450" cy="228600"/>
          </a:xfrm>
          <a:custGeom>
            <a:avLst/>
            <a:gdLst/>
            <a:ahLst/>
            <a:cxnLst/>
            <a:rect l="l" t="t" r="r" b="b"/>
            <a:pathLst>
              <a:path w="171450" h="228600">
                <a:moveTo>
                  <a:pt x="60722" y="10716"/>
                </a:moveTo>
                <a:cubicBezTo>
                  <a:pt x="60722" y="-3084"/>
                  <a:pt x="71925" y="-14287"/>
                  <a:pt x="85725" y="-14287"/>
                </a:cubicBezTo>
                <a:cubicBezTo>
                  <a:pt x="99525" y="-14287"/>
                  <a:pt x="110728" y="-3084"/>
                  <a:pt x="110728" y="10716"/>
                </a:cubicBezTo>
                <a:cubicBezTo>
                  <a:pt x="110728" y="24515"/>
                  <a:pt x="99525" y="35719"/>
                  <a:pt x="85725" y="35719"/>
                </a:cubicBezTo>
                <a:cubicBezTo>
                  <a:pt x="71925" y="35719"/>
                  <a:pt x="60722" y="24515"/>
                  <a:pt x="60722" y="10716"/>
                </a:cubicBezTo>
                <a:close/>
                <a:moveTo>
                  <a:pt x="50006" y="171450"/>
                </a:moveTo>
                <a:lnTo>
                  <a:pt x="38487" y="171450"/>
                </a:lnTo>
                <a:cubicBezTo>
                  <a:pt x="33620" y="171450"/>
                  <a:pt x="30182" y="166673"/>
                  <a:pt x="31700" y="162029"/>
                </a:cubicBezTo>
                <a:lnTo>
                  <a:pt x="50899" y="104433"/>
                </a:lnTo>
                <a:lnTo>
                  <a:pt x="29334" y="133499"/>
                </a:lnTo>
                <a:cubicBezTo>
                  <a:pt x="24646" y="139839"/>
                  <a:pt x="15672" y="141178"/>
                  <a:pt x="9332" y="136446"/>
                </a:cubicBezTo>
                <a:cubicBezTo>
                  <a:pt x="2991" y="131713"/>
                  <a:pt x="1652" y="122783"/>
                  <a:pt x="6385" y="116443"/>
                </a:cubicBezTo>
                <a:lnTo>
                  <a:pt x="37862" y="74027"/>
                </a:lnTo>
                <a:cubicBezTo>
                  <a:pt x="49113" y="58936"/>
                  <a:pt x="66839" y="50006"/>
                  <a:pt x="85725" y="50006"/>
                </a:cubicBezTo>
                <a:cubicBezTo>
                  <a:pt x="104611" y="50006"/>
                  <a:pt x="122337" y="58936"/>
                  <a:pt x="133588" y="74072"/>
                </a:cubicBezTo>
                <a:lnTo>
                  <a:pt x="165065" y="116488"/>
                </a:lnTo>
                <a:cubicBezTo>
                  <a:pt x="169753" y="122828"/>
                  <a:pt x="168459" y="131758"/>
                  <a:pt x="162118" y="136490"/>
                </a:cubicBezTo>
                <a:cubicBezTo>
                  <a:pt x="155778" y="141223"/>
                  <a:pt x="146849" y="139884"/>
                  <a:pt x="142116" y="133543"/>
                </a:cubicBezTo>
                <a:lnTo>
                  <a:pt x="120551" y="104477"/>
                </a:lnTo>
                <a:lnTo>
                  <a:pt x="139750" y="162029"/>
                </a:lnTo>
                <a:cubicBezTo>
                  <a:pt x="141312" y="166673"/>
                  <a:pt x="137830" y="171450"/>
                  <a:pt x="132963" y="171450"/>
                </a:cubicBezTo>
                <a:lnTo>
                  <a:pt x="121444" y="171450"/>
                </a:lnTo>
                <a:lnTo>
                  <a:pt x="121444" y="228600"/>
                </a:lnTo>
                <a:cubicBezTo>
                  <a:pt x="121444" y="236503"/>
                  <a:pt x="115059" y="242888"/>
                  <a:pt x="107156" y="242888"/>
                </a:cubicBezTo>
                <a:cubicBezTo>
                  <a:pt x="99253" y="242888"/>
                  <a:pt x="92869" y="236503"/>
                  <a:pt x="92869" y="228600"/>
                </a:cubicBezTo>
                <a:lnTo>
                  <a:pt x="92869" y="171450"/>
                </a:lnTo>
                <a:lnTo>
                  <a:pt x="78581" y="171450"/>
                </a:lnTo>
                <a:lnTo>
                  <a:pt x="78581" y="228600"/>
                </a:lnTo>
                <a:cubicBezTo>
                  <a:pt x="78581" y="236503"/>
                  <a:pt x="72197" y="242888"/>
                  <a:pt x="64294" y="242888"/>
                </a:cubicBezTo>
                <a:cubicBezTo>
                  <a:pt x="56391" y="242888"/>
                  <a:pt x="50006" y="236503"/>
                  <a:pt x="50006" y="228600"/>
                </a:cubicBezTo>
                <a:lnTo>
                  <a:pt x="50006" y="171450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11" name="Text 9"/>
          <p:cNvSpPr/>
          <p:nvPr/>
        </p:nvSpPr>
        <p:spPr>
          <a:xfrm>
            <a:off x="9172694" y="1295400"/>
            <a:ext cx="7524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79.6%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829794" y="1638179"/>
            <a:ext cx="13430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женщин (117 чел.)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10499408" y="1333379"/>
            <a:ext cx="171450" cy="228600"/>
          </a:xfrm>
          <a:custGeom>
            <a:avLst/>
            <a:gdLst/>
            <a:ahLst/>
            <a:cxnLst/>
            <a:rect l="l" t="t" r="r" b="b"/>
            <a:pathLst>
              <a:path w="171450" h="228600">
                <a:moveTo>
                  <a:pt x="110728" y="10716"/>
                </a:moveTo>
                <a:cubicBezTo>
                  <a:pt x="110728" y="-3084"/>
                  <a:pt x="99525" y="-14287"/>
                  <a:pt x="85725" y="-14287"/>
                </a:cubicBezTo>
                <a:cubicBezTo>
                  <a:pt x="71925" y="-14287"/>
                  <a:pt x="60722" y="-3084"/>
                  <a:pt x="60722" y="10716"/>
                </a:cubicBezTo>
                <a:cubicBezTo>
                  <a:pt x="60722" y="24515"/>
                  <a:pt x="71925" y="35719"/>
                  <a:pt x="85725" y="35719"/>
                </a:cubicBezTo>
                <a:cubicBezTo>
                  <a:pt x="99525" y="35719"/>
                  <a:pt x="110728" y="24515"/>
                  <a:pt x="110728" y="10716"/>
                </a:cubicBezTo>
                <a:close/>
                <a:moveTo>
                  <a:pt x="121444" y="105683"/>
                </a:moveTo>
                <a:lnTo>
                  <a:pt x="142116" y="133543"/>
                </a:lnTo>
                <a:cubicBezTo>
                  <a:pt x="146804" y="139884"/>
                  <a:pt x="155778" y="141223"/>
                  <a:pt x="162118" y="136490"/>
                </a:cubicBezTo>
                <a:cubicBezTo>
                  <a:pt x="168459" y="131758"/>
                  <a:pt x="169798" y="122828"/>
                  <a:pt x="165065" y="116488"/>
                </a:cubicBezTo>
                <a:lnTo>
                  <a:pt x="133588" y="74072"/>
                </a:lnTo>
                <a:cubicBezTo>
                  <a:pt x="122337" y="58936"/>
                  <a:pt x="104611" y="50006"/>
                  <a:pt x="85725" y="50006"/>
                </a:cubicBezTo>
                <a:cubicBezTo>
                  <a:pt x="66839" y="50006"/>
                  <a:pt x="49113" y="58936"/>
                  <a:pt x="37862" y="74072"/>
                </a:cubicBezTo>
                <a:lnTo>
                  <a:pt x="6385" y="116488"/>
                </a:lnTo>
                <a:cubicBezTo>
                  <a:pt x="1697" y="122828"/>
                  <a:pt x="2991" y="131758"/>
                  <a:pt x="9332" y="136490"/>
                </a:cubicBezTo>
                <a:cubicBezTo>
                  <a:pt x="15672" y="141223"/>
                  <a:pt x="24601" y="139884"/>
                  <a:pt x="29334" y="133543"/>
                </a:cubicBezTo>
                <a:lnTo>
                  <a:pt x="50006" y="105683"/>
                </a:lnTo>
                <a:lnTo>
                  <a:pt x="50006" y="228600"/>
                </a:lnTo>
                <a:cubicBezTo>
                  <a:pt x="50006" y="236503"/>
                  <a:pt x="56391" y="242888"/>
                  <a:pt x="64294" y="242888"/>
                </a:cubicBezTo>
                <a:cubicBezTo>
                  <a:pt x="72197" y="242888"/>
                  <a:pt x="78581" y="236503"/>
                  <a:pt x="78581" y="228600"/>
                </a:cubicBezTo>
                <a:lnTo>
                  <a:pt x="78581" y="157163"/>
                </a:lnTo>
                <a:cubicBezTo>
                  <a:pt x="78581" y="153233"/>
                  <a:pt x="81796" y="150019"/>
                  <a:pt x="85725" y="150019"/>
                </a:cubicBezTo>
                <a:cubicBezTo>
                  <a:pt x="89654" y="150019"/>
                  <a:pt x="92869" y="153233"/>
                  <a:pt x="92869" y="157163"/>
                </a:cubicBezTo>
                <a:lnTo>
                  <a:pt x="92869" y="228600"/>
                </a:lnTo>
                <a:cubicBezTo>
                  <a:pt x="92869" y="236503"/>
                  <a:pt x="99253" y="242888"/>
                  <a:pt x="107156" y="242888"/>
                </a:cubicBezTo>
                <a:cubicBezTo>
                  <a:pt x="115059" y="242888"/>
                  <a:pt x="121444" y="236503"/>
                  <a:pt x="121444" y="228600"/>
                </a:cubicBezTo>
                <a:lnTo>
                  <a:pt x="121444" y="105683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14" name="Text 12"/>
          <p:cNvSpPr/>
          <p:nvPr/>
        </p:nvSpPr>
        <p:spPr>
          <a:xfrm>
            <a:off x="10747058" y="1295400"/>
            <a:ext cx="7715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20.4%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0404158" y="1638179"/>
            <a:ext cx="1295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мужчин (30 чел.)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381000" y="2171700"/>
            <a:ext cx="3705225" cy="4000500"/>
          </a:xfrm>
          <a:custGeom>
            <a:avLst/>
            <a:gdLst/>
            <a:ahLst/>
            <a:cxnLst/>
            <a:rect l="l" t="t" r="r" b="b"/>
            <a:pathLst>
              <a:path w="3705225" h="4000500">
                <a:moveTo>
                  <a:pt x="114306" y="0"/>
                </a:moveTo>
                <a:lnTo>
                  <a:pt x="3590919" y="0"/>
                </a:lnTo>
                <a:cubicBezTo>
                  <a:pt x="3654048" y="0"/>
                  <a:pt x="3705225" y="51177"/>
                  <a:pt x="3705225" y="114306"/>
                </a:cubicBezTo>
                <a:lnTo>
                  <a:pt x="3705225" y="3886194"/>
                </a:lnTo>
                <a:cubicBezTo>
                  <a:pt x="3705225" y="3949323"/>
                  <a:pt x="3654048" y="4000500"/>
                  <a:pt x="3590919" y="4000500"/>
                </a:cubicBezTo>
                <a:lnTo>
                  <a:pt x="114306" y="4000500"/>
                </a:lnTo>
                <a:cubicBezTo>
                  <a:pt x="51177" y="4000500"/>
                  <a:pt x="0" y="3949323"/>
                  <a:pt x="0" y="3886194"/>
                </a:cubicBezTo>
                <a:lnTo>
                  <a:pt x="0" y="114306"/>
                </a:lnTo>
                <a:cubicBezTo>
                  <a:pt x="0" y="51177"/>
                  <a:pt x="51177" y="0"/>
                  <a:pt x="11430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7" name="Shape 15"/>
          <p:cNvSpPr/>
          <p:nvPr/>
        </p:nvSpPr>
        <p:spPr>
          <a:xfrm>
            <a:off x="606028" y="2409825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28932" y="-3516"/>
                </a:moveTo>
                <a:lnTo>
                  <a:pt x="20695" y="10582"/>
                </a:lnTo>
                <a:cubicBezTo>
                  <a:pt x="19422" y="12758"/>
                  <a:pt x="18752" y="15270"/>
                  <a:pt x="18752" y="17815"/>
                </a:cubicBezTo>
                <a:lnTo>
                  <a:pt x="18752" y="18752"/>
                </a:lnTo>
                <a:cubicBezTo>
                  <a:pt x="18752" y="26153"/>
                  <a:pt x="24746" y="32147"/>
                  <a:pt x="32147" y="32147"/>
                </a:cubicBezTo>
                <a:cubicBezTo>
                  <a:pt x="39547" y="32147"/>
                  <a:pt x="45541" y="26153"/>
                  <a:pt x="45541" y="18752"/>
                </a:cubicBezTo>
                <a:lnTo>
                  <a:pt x="45541" y="17815"/>
                </a:lnTo>
                <a:cubicBezTo>
                  <a:pt x="45541" y="15270"/>
                  <a:pt x="44872" y="12792"/>
                  <a:pt x="43599" y="10582"/>
                </a:cubicBezTo>
                <a:lnTo>
                  <a:pt x="35362" y="-3516"/>
                </a:lnTo>
                <a:cubicBezTo>
                  <a:pt x="34692" y="-4655"/>
                  <a:pt x="33453" y="-5358"/>
                  <a:pt x="32147" y="-5358"/>
                </a:cubicBezTo>
                <a:cubicBezTo>
                  <a:pt x="30841" y="-5358"/>
                  <a:pt x="29602" y="-4655"/>
                  <a:pt x="28932" y="-3516"/>
                </a:cubicBezTo>
                <a:close/>
                <a:moveTo>
                  <a:pt x="71795" y="-3516"/>
                </a:moveTo>
                <a:lnTo>
                  <a:pt x="63557" y="10582"/>
                </a:lnTo>
                <a:cubicBezTo>
                  <a:pt x="62285" y="12758"/>
                  <a:pt x="61615" y="15270"/>
                  <a:pt x="61615" y="17815"/>
                </a:cubicBezTo>
                <a:lnTo>
                  <a:pt x="61615" y="18752"/>
                </a:lnTo>
                <a:cubicBezTo>
                  <a:pt x="61615" y="26153"/>
                  <a:pt x="67609" y="32147"/>
                  <a:pt x="75009" y="32147"/>
                </a:cubicBezTo>
                <a:cubicBezTo>
                  <a:pt x="82410" y="32147"/>
                  <a:pt x="88404" y="26153"/>
                  <a:pt x="88404" y="18752"/>
                </a:cubicBezTo>
                <a:lnTo>
                  <a:pt x="88404" y="17815"/>
                </a:lnTo>
                <a:cubicBezTo>
                  <a:pt x="88404" y="15270"/>
                  <a:pt x="87734" y="12792"/>
                  <a:pt x="86462" y="10582"/>
                </a:cubicBezTo>
                <a:lnTo>
                  <a:pt x="78224" y="-3516"/>
                </a:lnTo>
                <a:cubicBezTo>
                  <a:pt x="77554" y="-4655"/>
                  <a:pt x="76315" y="-5358"/>
                  <a:pt x="75009" y="-5358"/>
                </a:cubicBezTo>
                <a:cubicBezTo>
                  <a:pt x="73703" y="-5358"/>
                  <a:pt x="72464" y="-4655"/>
                  <a:pt x="71795" y="-3516"/>
                </a:cubicBezTo>
                <a:close/>
                <a:moveTo>
                  <a:pt x="106420" y="10582"/>
                </a:moveTo>
                <a:cubicBezTo>
                  <a:pt x="105147" y="12758"/>
                  <a:pt x="104477" y="15270"/>
                  <a:pt x="104477" y="17815"/>
                </a:cubicBezTo>
                <a:lnTo>
                  <a:pt x="104477" y="18752"/>
                </a:lnTo>
                <a:cubicBezTo>
                  <a:pt x="104477" y="26153"/>
                  <a:pt x="110471" y="32147"/>
                  <a:pt x="117872" y="32147"/>
                </a:cubicBezTo>
                <a:cubicBezTo>
                  <a:pt x="125272" y="32147"/>
                  <a:pt x="131266" y="26153"/>
                  <a:pt x="131266" y="18752"/>
                </a:cubicBezTo>
                <a:lnTo>
                  <a:pt x="131266" y="17815"/>
                </a:lnTo>
                <a:cubicBezTo>
                  <a:pt x="131266" y="15270"/>
                  <a:pt x="130597" y="12792"/>
                  <a:pt x="129324" y="10582"/>
                </a:cubicBezTo>
                <a:lnTo>
                  <a:pt x="121087" y="-3516"/>
                </a:lnTo>
                <a:cubicBezTo>
                  <a:pt x="120417" y="-4655"/>
                  <a:pt x="119178" y="-5358"/>
                  <a:pt x="117872" y="-5358"/>
                </a:cubicBezTo>
                <a:cubicBezTo>
                  <a:pt x="116566" y="-5358"/>
                  <a:pt x="115327" y="-4655"/>
                  <a:pt x="114657" y="-3516"/>
                </a:cubicBezTo>
                <a:lnTo>
                  <a:pt x="106420" y="10582"/>
                </a:lnTo>
                <a:close/>
                <a:moveTo>
                  <a:pt x="42863" y="53578"/>
                </a:moveTo>
                <a:cubicBezTo>
                  <a:pt x="42863" y="47651"/>
                  <a:pt x="38074" y="42863"/>
                  <a:pt x="32147" y="42863"/>
                </a:cubicBezTo>
                <a:cubicBezTo>
                  <a:pt x="26220" y="42863"/>
                  <a:pt x="21431" y="47651"/>
                  <a:pt x="21431" y="53578"/>
                </a:cubicBezTo>
                <a:lnTo>
                  <a:pt x="21431" y="71493"/>
                </a:lnTo>
                <a:cubicBezTo>
                  <a:pt x="8941" y="75880"/>
                  <a:pt x="0" y="87801"/>
                  <a:pt x="0" y="101798"/>
                </a:cubicBezTo>
                <a:lnTo>
                  <a:pt x="0" y="108764"/>
                </a:lnTo>
                <a:cubicBezTo>
                  <a:pt x="6999" y="109199"/>
                  <a:pt x="13930" y="111208"/>
                  <a:pt x="20192" y="114791"/>
                </a:cubicBezTo>
                <a:lnTo>
                  <a:pt x="22570" y="116164"/>
                </a:lnTo>
                <a:cubicBezTo>
                  <a:pt x="31377" y="121187"/>
                  <a:pt x="42293" y="120651"/>
                  <a:pt x="50564" y="114758"/>
                </a:cubicBezTo>
                <a:cubicBezTo>
                  <a:pt x="65198" y="104310"/>
                  <a:pt x="84821" y="104310"/>
                  <a:pt x="99454" y="114758"/>
                </a:cubicBezTo>
                <a:cubicBezTo>
                  <a:pt x="107692" y="120651"/>
                  <a:pt x="118642" y="121221"/>
                  <a:pt x="127449" y="116164"/>
                </a:cubicBezTo>
                <a:lnTo>
                  <a:pt x="129826" y="114791"/>
                </a:lnTo>
                <a:cubicBezTo>
                  <a:pt x="136088" y="111208"/>
                  <a:pt x="142987" y="109199"/>
                  <a:pt x="150019" y="108764"/>
                </a:cubicBezTo>
                <a:lnTo>
                  <a:pt x="150019" y="101798"/>
                </a:lnTo>
                <a:cubicBezTo>
                  <a:pt x="150019" y="87801"/>
                  <a:pt x="141078" y="75880"/>
                  <a:pt x="128588" y="71493"/>
                </a:cubicBezTo>
                <a:lnTo>
                  <a:pt x="128588" y="53578"/>
                </a:lnTo>
                <a:cubicBezTo>
                  <a:pt x="128588" y="47651"/>
                  <a:pt x="123799" y="42863"/>
                  <a:pt x="117872" y="42863"/>
                </a:cubicBezTo>
                <a:cubicBezTo>
                  <a:pt x="111945" y="42863"/>
                  <a:pt x="107156" y="47651"/>
                  <a:pt x="107156" y="53578"/>
                </a:cubicBezTo>
                <a:lnTo>
                  <a:pt x="107156" y="69652"/>
                </a:lnTo>
                <a:lnTo>
                  <a:pt x="85725" y="69652"/>
                </a:lnTo>
                <a:lnTo>
                  <a:pt x="85725" y="53578"/>
                </a:lnTo>
                <a:cubicBezTo>
                  <a:pt x="85725" y="47651"/>
                  <a:pt x="80936" y="42863"/>
                  <a:pt x="75009" y="42863"/>
                </a:cubicBezTo>
                <a:cubicBezTo>
                  <a:pt x="69082" y="42863"/>
                  <a:pt x="64294" y="47651"/>
                  <a:pt x="64294" y="53578"/>
                </a:cubicBezTo>
                <a:lnTo>
                  <a:pt x="64294" y="69652"/>
                </a:lnTo>
                <a:lnTo>
                  <a:pt x="42863" y="69652"/>
                </a:lnTo>
                <a:lnTo>
                  <a:pt x="42863" y="53578"/>
                </a:lnTo>
                <a:close/>
                <a:moveTo>
                  <a:pt x="150019" y="124904"/>
                </a:moveTo>
                <a:cubicBezTo>
                  <a:pt x="145766" y="125306"/>
                  <a:pt x="141614" y="126578"/>
                  <a:pt x="137796" y="128755"/>
                </a:cubicBezTo>
                <a:lnTo>
                  <a:pt x="135419" y="130128"/>
                </a:lnTo>
                <a:cubicBezTo>
                  <a:pt x="121154" y="138265"/>
                  <a:pt x="103473" y="137394"/>
                  <a:pt x="90112" y="127851"/>
                </a:cubicBezTo>
                <a:cubicBezTo>
                  <a:pt x="81070" y="121388"/>
                  <a:pt x="68948" y="121388"/>
                  <a:pt x="59907" y="127851"/>
                </a:cubicBezTo>
                <a:cubicBezTo>
                  <a:pt x="46546" y="137394"/>
                  <a:pt x="28865" y="138299"/>
                  <a:pt x="14600" y="130128"/>
                </a:cubicBezTo>
                <a:lnTo>
                  <a:pt x="12223" y="128755"/>
                </a:lnTo>
                <a:cubicBezTo>
                  <a:pt x="8405" y="126578"/>
                  <a:pt x="4253" y="125272"/>
                  <a:pt x="0" y="124904"/>
                </a:cubicBezTo>
                <a:lnTo>
                  <a:pt x="0" y="150019"/>
                </a:lnTo>
                <a:cubicBezTo>
                  <a:pt x="0" y="161839"/>
                  <a:pt x="9611" y="171450"/>
                  <a:pt x="21431" y="171450"/>
                </a:cubicBezTo>
                <a:lnTo>
                  <a:pt x="128588" y="171450"/>
                </a:lnTo>
                <a:cubicBezTo>
                  <a:pt x="140408" y="171450"/>
                  <a:pt x="150019" y="161839"/>
                  <a:pt x="150019" y="150019"/>
                </a:cubicBezTo>
                <a:lnTo>
                  <a:pt x="150019" y="124904"/>
                </a:ln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18" name="Text 16"/>
          <p:cNvSpPr/>
          <p:nvPr/>
        </p:nvSpPr>
        <p:spPr>
          <a:xfrm>
            <a:off x="790575" y="2362200"/>
            <a:ext cx="3190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Распределение по возрасту</a:t>
            </a:r>
            <a:endParaRPr lang="en-US" sz="1600" dirty="0"/>
          </a:p>
        </p:txBody>
      </p:sp>
      <p:pic>
        <p:nvPicPr>
          <p:cNvPr id="19" name="Image 0" descr="https://kimi-img.moonshot.cn/pub/slides/26-03-25-20:12:51-d71t2grkvk6nv6jvld9g.png"/>
          <p:cNvPicPr>
            <a:picLocks noChangeAspect="1"/>
          </p:cNvPicPr>
          <p:nvPr/>
        </p:nvPicPr>
        <p:blipFill>
          <a:blip r:embed="rId3"/>
          <a:srcRect t="29" b="29"/>
          <a:stretch/>
        </p:blipFill>
        <p:spPr>
          <a:xfrm>
            <a:off x="571500" y="2743200"/>
            <a:ext cx="3324225" cy="3048000"/>
          </a:xfrm>
          <a:prstGeom prst="roundRect">
            <a:avLst>
              <a:gd name="adj" fmla="val 0"/>
            </a:avLst>
          </a:prstGeom>
        </p:spPr>
      </p:pic>
      <p:sp>
        <p:nvSpPr>
          <p:cNvPr id="20" name="Shape 17"/>
          <p:cNvSpPr/>
          <p:nvPr/>
        </p:nvSpPr>
        <p:spPr>
          <a:xfrm>
            <a:off x="4241721" y="2171700"/>
            <a:ext cx="3705225" cy="4000500"/>
          </a:xfrm>
          <a:custGeom>
            <a:avLst/>
            <a:gdLst/>
            <a:ahLst/>
            <a:cxnLst/>
            <a:rect l="l" t="t" r="r" b="b"/>
            <a:pathLst>
              <a:path w="3705225" h="4000500">
                <a:moveTo>
                  <a:pt x="114306" y="0"/>
                </a:moveTo>
                <a:lnTo>
                  <a:pt x="3590919" y="0"/>
                </a:lnTo>
                <a:cubicBezTo>
                  <a:pt x="3654048" y="0"/>
                  <a:pt x="3705225" y="51177"/>
                  <a:pt x="3705225" y="114306"/>
                </a:cubicBezTo>
                <a:lnTo>
                  <a:pt x="3705225" y="3886194"/>
                </a:lnTo>
                <a:cubicBezTo>
                  <a:pt x="3705225" y="3949323"/>
                  <a:pt x="3654048" y="4000500"/>
                  <a:pt x="3590919" y="4000500"/>
                </a:cubicBezTo>
                <a:lnTo>
                  <a:pt x="114306" y="4000500"/>
                </a:lnTo>
                <a:cubicBezTo>
                  <a:pt x="51177" y="4000500"/>
                  <a:pt x="0" y="3949323"/>
                  <a:pt x="0" y="3886194"/>
                </a:cubicBezTo>
                <a:lnTo>
                  <a:pt x="0" y="114306"/>
                </a:lnTo>
                <a:cubicBezTo>
                  <a:pt x="0" y="51177"/>
                  <a:pt x="51177" y="0"/>
                  <a:pt x="11430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1" name="Shape 18"/>
          <p:cNvSpPr/>
          <p:nvPr/>
        </p:nvSpPr>
        <p:spPr>
          <a:xfrm>
            <a:off x="4466749" y="2409825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75009" y="83046"/>
                </a:moveTo>
                <a:cubicBezTo>
                  <a:pt x="52831" y="83046"/>
                  <a:pt x="34826" y="65040"/>
                  <a:pt x="34826" y="42863"/>
                </a:cubicBezTo>
                <a:cubicBezTo>
                  <a:pt x="34826" y="20685"/>
                  <a:pt x="52831" y="2679"/>
                  <a:pt x="75009" y="2679"/>
                </a:cubicBezTo>
                <a:cubicBezTo>
                  <a:pt x="97187" y="2679"/>
                  <a:pt x="115193" y="20685"/>
                  <a:pt x="115193" y="42862"/>
                </a:cubicBezTo>
                <a:cubicBezTo>
                  <a:pt x="115193" y="65040"/>
                  <a:pt x="97187" y="83046"/>
                  <a:pt x="75009" y="83046"/>
                </a:cubicBezTo>
                <a:close/>
                <a:moveTo>
                  <a:pt x="64796" y="101798"/>
                </a:moveTo>
                <a:lnTo>
                  <a:pt x="85223" y="101798"/>
                </a:lnTo>
                <a:cubicBezTo>
                  <a:pt x="88471" y="101798"/>
                  <a:pt x="91083" y="104410"/>
                  <a:pt x="91083" y="107659"/>
                </a:cubicBezTo>
                <a:cubicBezTo>
                  <a:pt x="91083" y="109065"/>
                  <a:pt x="90581" y="110404"/>
                  <a:pt x="89676" y="111476"/>
                </a:cubicBezTo>
                <a:lnTo>
                  <a:pt x="80501" y="122192"/>
                </a:lnTo>
                <a:lnTo>
                  <a:pt x="90882" y="160734"/>
                </a:lnTo>
                <a:lnTo>
                  <a:pt x="91083" y="160734"/>
                </a:lnTo>
                <a:lnTo>
                  <a:pt x="102669" y="114356"/>
                </a:lnTo>
                <a:cubicBezTo>
                  <a:pt x="103406" y="111443"/>
                  <a:pt x="106386" y="109668"/>
                  <a:pt x="109199" y="110739"/>
                </a:cubicBezTo>
                <a:cubicBezTo>
                  <a:pt x="129927" y="118642"/>
                  <a:pt x="144661" y="138734"/>
                  <a:pt x="144661" y="162241"/>
                </a:cubicBezTo>
                <a:cubicBezTo>
                  <a:pt x="144661" y="167298"/>
                  <a:pt x="140542" y="171417"/>
                  <a:pt x="135486" y="171417"/>
                </a:cubicBezTo>
                <a:lnTo>
                  <a:pt x="14533" y="171450"/>
                </a:lnTo>
                <a:cubicBezTo>
                  <a:pt x="9477" y="171450"/>
                  <a:pt x="5358" y="167331"/>
                  <a:pt x="5358" y="162275"/>
                </a:cubicBezTo>
                <a:cubicBezTo>
                  <a:pt x="5358" y="138767"/>
                  <a:pt x="20092" y="118676"/>
                  <a:pt x="40820" y="110773"/>
                </a:cubicBezTo>
                <a:cubicBezTo>
                  <a:pt x="43633" y="109701"/>
                  <a:pt x="46613" y="111476"/>
                  <a:pt x="47350" y="114389"/>
                </a:cubicBezTo>
                <a:lnTo>
                  <a:pt x="58936" y="160768"/>
                </a:lnTo>
                <a:lnTo>
                  <a:pt x="59137" y="160768"/>
                </a:lnTo>
                <a:lnTo>
                  <a:pt x="69518" y="122225"/>
                </a:lnTo>
                <a:lnTo>
                  <a:pt x="60342" y="111509"/>
                </a:lnTo>
                <a:cubicBezTo>
                  <a:pt x="59438" y="110438"/>
                  <a:pt x="58936" y="109098"/>
                  <a:pt x="58936" y="107692"/>
                </a:cubicBezTo>
                <a:cubicBezTo>
                  <a:pt x="58936" y="104444"/>
                  <a:pt x="61548" y="101832"/>
                  <a:pt x="64796" y="101832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22" name="Text 19"/>
          <p:cNvSpPr/>
          <p:nvPr/>
        </p:nvSpPr>
        <p:spPr>
          <a:xfrm>
            <a:off x="4651296" y="2362200"/>
            <a:ext cx="3190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Распределение по должности</a:t>
            </a:r>
            <a:endParaRPr lang="en-US" sz="1600" dirty="0"/>
          </a:p>
        </p:txBody>
      </p:sp>
      <p:sp>
        <p:nvSpPr>
          <p:cNvPr id="24" name="Shape 20"/>
          <p:cNvSpPr/>
          <p:nvPr/>
        </p:nvSpPr>
        <p:spPr>
          <a:xfrm>
            <a:off x="8102561" y="2171700"/>
            <a:ext cx="3705225" cy="4000500"/>
          </a:xfrm>
          <a:custGeom>
            <a:avLst/>
            <a:gdLst/>
            <a:ahLst/>
            <a:cxnLst/>
            <a:rect l="l" t="t" r="r" b="b"/>
            <a:pathLst>
              <a:path w="3705225" h="4000500">
                <a:moveTo>
                  <a:pt x="114306" y="0"/>
                </a:moveTo>
                <a:lnTo>
                  <a:pt x="3590919" y="0"/>
                </a:lnTo>
                <a:cubicBezTo>
                  <a:pt x="3654048" y="0"/>
                  <a:pt x="3705225" y="51177"/>
                  <a:pt x="3705225" y="114306"/>
                </a:cubicBezTo>
                <a:lnTo>
                  <a:pt x="3705225" y="3886194"/>
                </a:lnTo>
                <a:cubicBezTo>
                  <a:pt x="3705225" y="3949323"/>
                  <a:pt x="3654048" y="4000500"/>
                  <a:pt x="3590919" y="4000500"/>
                </a:cubicBezTo>
                <a:lnTo>
                  <a:pt x="114306" y="4000500"/>
                </a:lnTo>
                <a:cubicBezTo>
                  <a:pt x="51177" y="4000500"/>
                  <a:pt x="0" y="3949323"/>
                  <a:pt x="0" y="3886194"/>
                </a:cubicBezTo>
                <a:lnTo>
                  <a:pt x="0" y="114306"/>
                </a:lnTo>
                <a:cubicBezTo>
                  <a:pt x="0" y="51177"/>
                  <a:pt x="51177" y="0"/>
                  <a:pt x="114306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5" name="Shape 21"/>
          <p:cNvSpPr/>
          <p:nvPr/>
        </p:nvSpPr>
        <p:spPr>
          <a:xfrm>
            <a:off x="8316873" y="240982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66973" y="16073"/>
                </a:moveTo>
                <a:lnTo>
                  <a:pt x="104477" y="16073"/>
                </a:lnTo>
                <a:cubicBezTo>
                  <a:pt x="105951" y="16073"/>
                  <a:pt x="107156" y="17279"/>
                  <a:pt x="107156" y="18752"/>
                </a:cubicBezTo>
                <a:lnTo>
                  <a:pt x="107156" y="32147"/>
                </a:lnTo>
                <a:lnTo>
                  <a:pt x="64294" y="32147"/>
                </a:lnTo>
                <a:lnTo>
                  <a:pt x="64294" y="18752"/>
                </a:lnTo>
                <a:cubicBezTo>
                  <a:pt x="64294" y="17279"/>
                  <a:pt x="65499" y="16073"/>
                  <a:pt x="66973" y="16073"/>
                </a:cubicBezTo>
                <a:close/>
                <a:moveTo>
                  <a:pt x="48220" y="18752"/>
                </a:moveTo>
                <a:lnTo>
                  <a:pt x="48220" y="32147"/>
                </a:lnTo>
                <a:lnTo>
                  <a:pt x="21431" y="32147"/>
                </a:lnTo>
                <a:cubicBezTo>
                  <a:pt x="9611" y="32147"/>
                  <a:pt x="0" y="41757"/>
                  <a:pt x="0" y="53578"/>
                </a:cubicBezTo>
                <a:lnTo>
                  <a:pt x="0" y="85725"/>
                </a:lnTo>
                <a:lnTo>
                  <a:pt x="171450" y="85725"/>
                </a:lnTo>
                <a:lnTo>
                  <a:pt x="171450" y="53578"/>
                </a:lnTo>
                <a:cubicBezTo>
                  <a:pt x="171450" y="41757"/>
                  <a:pt x="161839" y="32147"/>
                  <a:pt x="150019" y="32147"/>
                </a:cubicBezTo>
                <a:lnTo>
                  <a:pt x="123230" y="32147"/>
                </a:lnTo>
                <a:lnTo>
                  <a:pt x="123230" y="18752"/>
                </a:lnTo>
                <a:cubicBezTo>
                  <a:pt x="123230" y="8405"/>
                  <a:pt x="114825" y="0"/>
                  <a:pt x="104477" y="0"/>
                </a:cubicBezTo>
                <a:lnTo>
                  <a:pt x="66973" y="0"/>
                </a:lnTo>
                <a:cubicBezTo>
                  <a:pt x="56625" y="0"/>
                  <a:pt x="48220" y="8405"/>
                  <a:pt x="48220" y="18752"/>
                </a:cubicBezTo>
                <a:close/>
                <a:moveTo>
                  <a:pt x="171450" y="101798"/>
                </a:moveTo>
                <a:lnTo>
                  <a:pt x="107156" y="101798"/>
                </a:lnTo>
                <a:lnTo>
                  <a:pt x="107156" y="107156"/>
                </a:lnTo>
                <a:cubicBezTo>
                  <a:pt x="107156" y="113083"/>
                  <a:pt x="102368" y="117872"/>
                  <a:pt x="96441" y="117872"/>
                </a:cubicBezTo>
                <a:lnTo>
                  <a:pt x="75009" y="117872"/>
                </a:lnTo>
                <a:cubicBezTo>
                  <a:pt x="69082" y="117872"/>
                  <a:pt x="64294" y="113083"/>
                  <a:pt x="64294" y="107156"/>
                </a:cubicBezTo>
                <a:lnTo>
                  <a:pt x="64294" y="101798"/>
                </a:lnTo>
                <a:lnTo>
                  <a:pt x="0" y="101798"/>
                </a:lnTo>
                <a:lnTo>
                  <a:pt x="0" y="139303"/>
                </a:lnTo>
                <a:cubicBezTo>
                  <a:pt x="0" y="151124"/>
                  <a:pt x="9611" y="160734"/>
                  <a:pt x="21431" y="160734"/>
                </a:cubicBezTo>
                <a:lnTo>
                  <a:pt x="150019" y="160734"/>
                </a:lnTo>
                <a:cubicBezTo>
                  <a:pt x="161839" y="160734"/>
                  <a:pt x="171450" y="151124"/>
                  <a:pt x="171450" y="139303"/>
                </a:cubicBezTo>
                <a:lnTo>
                  <a:pt x="171450" y="101798"/>
                </a:ln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26" name="Text 22"/>
          <p:cNvSpPr/>
          <p:nvPr/>
        </p:nvSpPr>
        <p:spPr>
          <a:xfrm>
            <a:off x="8512136" y="2362200"/>
            <a:ext cx="3190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Тип работы</a:t>
            </a:r>
            <a:endParaRPr lang="en-US" sz="16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720" y="2743200"/>
            <a:ext cx="3860721" cy="321562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441" y="2743200"/>
            <a:ext cx="3645724" cy="321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1926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4367618" y="428625"/>
            <a:ext cx="6313352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Результаты </a:t>
            </a:r>
            <a:r>
              <a:rPr lang="en-US" sz="2700" b="1" dirty="0" err="1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опроса</a:t>
            </a:r>
            <a:r>
              <a:rPr lang="en-US" sz="27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r>
              <a:rPr lang="en-US" sz="2700" b="1" dirty="0" err="1" smtClean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преподавателей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9525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6" name="Shape 4"/>
          <p:cNvSpPr/>
          <p:nvPr/>
        </p:nvSpPr>
        <p:spPr>
          <a:xfrm>
            <a:off x="381000" y="1143000"/>
            <a:ext cx="5619750" cy="5314950"/>
          </a:xfrm>
          <a:custGeom>
            <a:avLst/>
            <a:gdLst/>
            <a:ahLst/>
            <a:cxnLst/>
            <a:rect l="l" t="t" r="r" b="b"/>
            <a:pathLst>
              <a:path w="5619750" h="5314950">
                <a:moveTo>
                  <a:pt x="114325" y="0"/>
                </a:moveTo>
                <a:lnTo>
                  <a:pt x="5505425" y="0"/>
                </a:lnTo>
                <a:cubicBezTo>
                  <a:pt x="5568565" y="0"/>
                  <a:pt x="5619750" y="51185"/>
                  <a:pt x="5619750" y="114325"/>
                </a:cubicBezTo>
                <a:lnTo>
                  <a:pt x="5619750" y="5200625"/>
                </a:lnTo>
                <a:cubicBezTo>
                  <a:pt x="5619750" y="5263765"/>
                  <a:pt x="5568565" y="5314950"/>
                  <a:pt x="5505425" y="5314950"/>
                </a:cubicBezTo>
                <a:lnTo>
                  <a:pt x="114325" y="5314950"/>
                </a:lnTo>
                <a:cubicBezTo>
                  <a:pt x="51185" y="5314950"/>
                  <a:pt x="0" y="5263765"/>
                  <a:pt x="0" y="5200625"/>
                </a:cubicBezTo>
                <a:lnTo>
                  <a:pt x="0" y="114325"/>
                </a:lnTo>
                <a:cubicBezTo>
                  <a:pt x="0" y="51185"/>
                  <a:pt x="51185" y="0"/>
                  <a:pt x="11432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583406" y="1371600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190649" y="89297"/>
                </a:moveTo>
                <a:lnTo>
                  <a:pt x="125164" y="89297"/>
                </a:lnTo>
                <a:cubicBezTo>
                  <a:pt x="118579" y="89297"/>
                  <a:pt x="113258" y="83976"/>
                  <a:pt x="113258" y="77391"/>
                </a:cubicBezTo>
                <a:lnTo>
                  <a:pt x="113258" y="11906"/>
                </a:lnTo>
                <a:cubicBezTo>
                  <a:pt x="113258" y="5321"/>
                  <a:pt x="118616" y="-74"/>
                  <a:pt x="125127" y="781"/>
                </a:cubicBezTo>
                <a:cubicBezTo>
                  <a:pt x="164939" y="6065"/>
                  <a:pt x="196490" y="37616"/>
                  <a:pt x="201774" y="77428"/>
                </a:cubicBezTo>
                <a:cubicBezTo>
                  <a:pt x="202629" y="83939"/>
                  <a:pt x="197234" y="89297"/>
                  <a:pt x="190649" y="89297"/>
                </a:cubicBezTo>
                <a:close/>
                <a:moveTo>
                  <a:pt x="82823" y="13841"/>
                </a:moveTo>
                <a:cubicBezTo>
                  <a:pt x="89557" y="12427"/>
                  <a:pt x="95399" y="17934"/>
                  <a:pt x="95399" y="24817"/>
                </a:cubicBezTo>
                <a:lnTo>
                  <a:pt x="95399" y="98227"/>
                </a:lnTo>
                <a:cubicBezTo>
                  <a:pt x="95399" y="100310"/>
                  <a:pt x="96143" y="102319"/>
                  <a:pt x="97445" y="103919"/>
                </a:cubicBezTo>
                <a:lnTo>
                  <a:pt x="146596" y="163227"/>
                </a:lnTo>
                <a:cubicBezTo>
                  <a:pt x="150949" y="168473"/>
                  <a:pt x="150019" y="176399"/>
                  <a:pt x="144028" y="179636"/>
                </a:cubicBezTo>
                <a:cubicBezTo>
                  <a:pt x="131341" y="186556"/>
                  <a:pt x="116793" y="190500"/>
                  <a:pt x="101352" y="190500"/>
                </a:cubicBezTo>
                <a:cubicBezTo>
                  <a:pt x="52053" y="190500"/>
                  <a:pt x="12055" y="150502"/>
                  <a:pt x="12055" y="101203"/>
                </a:cubicBezTo>
                <a:cubicBezTo>
                  <a:pt x="12055" y="58229"/>
                  <a:pt x="42379" y="22361"/>
                  <a:pt x="82823" y="13841"/>
                </a:cubicBezTo>
                <a:close/>
                <a:moveTo>
                  <a:pt x="177775" y="107156"/>
                </a:moveTo>
                <a:lnTo>
                  <a:pt x="201588" y="107156"/>
                </a:lnTo>
                <a:cubicBezTo>
                  <a:pt x="208471" y="107156"/>
                  <a:pt x="213978" y="112998"/>
                  <a:pt x="212564" y="119732"/>
                </a:cubicBezTo>
                <a:cubicBezTo>
                  <a:pt x="208769" y="137740"/>
                  <a:pt x="199541" y="153739"/>
                  <a:pt x="186668" y="165943"/>
                </a:cubicBezTo>
                <a:cubicBezTo>
                  <a:pt x="182091" y="170297"/>
                  <a:pt x="174910" y="169366"/>
                  <a:pt x="170892" y="164492"/>
                </a:cubicBezTo>
                <a:lnTo>
                  <a:pt x="139489" y="126653"/>
                </a:lnTo>
                <a:cubicBezTo>
                  <a:pt x="133052" y="118876"/>
                  <a:pt x="138596" y="107156"/>
                  <a:pt x="148642" y="107156"/>
                </a:cubicBezTo>
                <a:lnTo>
                  <a:pt x="177738" y="107156"/>
                </a:ln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8" name="Text 6"/>
          <p:cNvSpPr/>
          <p:nvPr/>
        </p:nvSpPr>
        <p:spPr>
          <a:xfrm>
            <a:off x="809625" y="1333500"/>
            <a:ext cx="5095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Частота использования ИИ-инструментов</a:t>
            </a:r>
            <a:endParaRPr lang="en-US" sz="1600" dirty="0"/>
          </a:p>
        </p:txBody>
      </p:sp>
      <p:pic>
        <p:nvPicPr>
          <p:cNvPr id="9" name="Image 0" descr="https://kimi-img.moonshot.cn/pub/slides/26-03-25-20:12:51-d71t2gscoua3bu0ituk0.png"/>
          <p:cNvPicPr>
            <a:picLocks noChangeAspect="1"/>
          </p:cNvPicPr>
          <p:nvPr/>
        </p:nvPicPr>
        <p:blipFill>
          <a:blip r:embed="rId3"/>
          <a:srcRect l="19" r="19"/>
          <a:stretch/>
        </p:blipFill>
        <p:spPr>
          <a:xfrm>
            <a:off x="571500" y="1714500"/>
            <a:ext cx="5238750" cy="3448050"/>
          </a:xfrm>
          <a:prstGeom prst="roundRect">
            <a:avLst>
              <a:gd name="adj" fmla="val 0"/>
            </a:avLst>
          </a:prstGeom>
        </p:spPr>
      </p:pic>
      <p:sp>
        <p:nvSpPr>
          <p:cNvPr id="10" name="Shape 7"/>
          <p:cNvSpPr/>
          <p:nvPr/>
        </p:nvSpPr>
        <p:spPr>
          <a:xfrm>
            <a:off x="571500" y="5543671"/>
            <a:ext cx="2562225" cy="723900"/>
          </a:xfrm>
          <a:custGeom>
            <a:avLst/>
            <a:gdLst/>
            <a:ahLst/>
            <a:cxnLst/>
            <a:rect l="l" t="t" r="r" b="b"/>
            <a:pathLst>
              <a:path w="2562225" h="723900">
                <a:moveTo>
                  <a:pt x="76198" y="0"/>
                </a:moveTo>
                <a:lnTo>
                  <a:pt x="2486027" y="0"/>
                </a:lnTo>
                <a:cubicBezTo>
                  <a:pt x="2528082" y="0"/>
                  <a:pt x="2562225" y="34143"/>
                  <a:pt x="2562225" y="76198"/>
                </a:cubicBezTo>
                <a:lnTo>
                  <a:pt x="2562225" y="647702"/>
                </a:lnTo>
                <a:cubicBezTo>
                  <a:pt x="2562225" y="689757"/>
                  <a:pt x="2528082" y="723900"/>
                  <a:pt x="2486027" y="723900"/>
                </a:cubicBezTo>
                <a:lnTo>
                  <a:pt x="76198" y="723900"/>
                </a:lnTo>
                <a:cubicBezTo>
                  <a:pt x="34143" y="723900"/>
                  <a:pt x="0" y="689757"/>
                  <a:pt x="0" y="647702"/>
                </a:cubicBezTo>
                <a:lnTo>
                  <a:pt x="0" y="76198"/>
                </a:lnTo>
                <a:cubicBezTo>
                  <a:pt x="0" y="34143"/>
                  <a:pt x="34143" y="0"/>
                  <a:pt x="76198" y="0"/>
                </a:cubicBezTo>
                <a:close/>
              </a:path>
            </a:pathLst>
          </a:custGeom>
          <a:solidFill>
            <a:srgbClr val="1A365D">
              <a:alpha val="5098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628650" y="5657971"/>
            <a:ext cx="24479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1A365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37.4%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52463" y="5962650"/>
            <a:ext cx="2400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используют регулярно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3248025" y="5543671"/>
            <a:ext cx="2562225" cy="723900"/>
          </a:xfrm>
          <a:custGeom>
            <a:avLst/>
            <a:gdLst/>
            <a:ahLst/>
            <a:cxnLst/>
            <a:rect l="l" t="t" r="r" b="b"/>
            <a:pathLst>
              <a:path w="2562225" h="723900">
                <a:moveTo>
                  <a:pt x="76198" y="0"/>
                </a:moveTo>
                <a:lnTo>
                  <a:pt x="2486027" y="0"/>
                </a:lnTo>
                <a:cubicBezTo>
                  <a:pt x="2528082" y="0"/>
                  <a:pt x="2562225" y="34143"/>
                  <a:pt x="2562225" y="76198"/>
                </a:cubicBezTo>
                <a:lnTo>
                  <a:pt x="2562225" y="647702"/>
                </a:lnTo>
                <a:cubicBezTo>
                  <a:pt x="2562225" y="689757"/>
                  <a:pt x="2528082" y="723900"/>
                  <a:pt x="2486027" y="723900"/>
                </a:cubicBezTo>
                <a:lnTo>
                  <a:pt x="76198" y="723900"/>
                </a:lnTo>
                <a:cubicBezTo>
                  <a:pt x="34143" y="723900"/>
                  <a:pt x="0" y="689757"/>
                  <a:pt x="0" y="647702"/>
                </a:cubicBezTo>
                <a:lnTo>
                  <a:pt x="0" y="76198"/>
                </a:lnTo>
                <a:cubicBezTo>
                  <a:pt x="0" y="34143"/>
                  <a:pt x="34143" y="0"/>
                  <a:pt x="76198" y="0"/>
                </a:cubicBezTo>
                <a:close/>
              </a:path>
            </a:pathLst>
          </a:custGeom>
          <a:solidFill>
            <a:srgbClr val="2B6CB0">
              <a:alpha val="5098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3305175" y="5657971"/>
            <a:ext cx="24479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2B6CB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21.8%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3328988" y="5962650"/>
            <a:ext cx="2400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не используют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191250" y="1143000"/>
            <a:ext cx="5619750" cy="5314950"/>
          </a:xfrm>
          <a:custGeom>
            <a:avLst/>
            <a:gdLst/>
            <a:ahLst/>
            <a:cxnLst/>
            <a:rect l="l" t="t" r="r" b="b"/>
            <a:pathLst>
              <a:path w="5619750" h="5314950">
                <a:moveTo>
                  <a:pt x="114325" y="0"/>
                </a:moveTo>
                <a:lnTo>
                  <a:pt x="5505425" y="0"/>
                </a:lnTo>
                <a:cubicBezTo>
                  <a:pt x="5568565" y="0"/>
                  <a:pt x="5619750" y="51185"/>
                  <a:pt x="5619750" y="114325"/>
                </a:cubicBezTo>
                <a:lnTo>
                  <a:pt x="5619750" y="5200625"/>
                </a:lnTo>
                <a:cubicBezTo>
                  <a:pt x="5619750" y="5263765"/>
                  <a:pt x="5568565" y="5314950"/>
                  <a:pt x="5505425" y="5314950"/>
                </a:cubicBezTo>
                <a:lnTo>
                  <a:pt x="114325" y="5314950"/>
                </a:lnTo>
                <a:cubicBezTo>
                  <a:pt x="51185" y="5314950"/>
                  <a:pt x="0" y="5263765"/>
                  <a:pt x="0" y="5200625"/>
                </a:cubicBezTo>
                <a:lnTo>
                  <a:pt x="0" y="114325"/>
                </a:lnTo>
                <a:cubicBezTo>
                  <a:pt x="0" y="51185"/>
                  <a:pt x="51185" y="0"/>
                  <a:pt x="114325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7" name="Shape 14"/>
          <p:cNvSpPr/>
          <p:nvPr/>
        </p:nvSpPr>
        <p:spPr>
          <a:xfrm>
            <a:off x="6393656" y="1504950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17859" y="72851"/>
                </a:moveTo>
                <a:lnTo>
                  <a:pt x="95696" y="104887"/>
                </a:lnTo>
                <a:cubicBezTo>
                  <a:pt x="99343" y="106375"/>
                  <a:pt x="103212" y="107156"/>
                  <a:pt x="107156" y="107156"/>
                </a:cubicBezTo>
                <a:cubicBezTo>
                  <a:pt x="111100" y="107156"/>
                  <a:pt x="114970" y="106375"/>
                  <a:pt x="118616" y="104887"/>
                </a:cubicBezTo>
                <a:lnTo>
                  <a:pt x="208806" y="67754"/>
                </a:lnTo>
                <a:cubicBezTo>
                  <a:pt x="212154" y="66377"/>
                  <a:pt x="214313" y="63140"/>
                  <a:pt x="214313" y="59531"/>
                </a:cubicBezTo>
                <a:cubicBezTo>
                  <a:pt x="214313" y="55922"/>
                  <a:pt x="212154" y="52685"/>
                  <a:pt x="208806" y="51308"/>
                </a:cubicBezTo>
                <a:lnTo>
                  <a:pt x="118616" y="14176"/>
                </a:lnTo>
                <a:cubicBezTo>
                  <a:pt x="114970" y="12688"/>
                  <a:pt x="111100" y="11906"/>
                  <a:pt x="107156" y="11906"/>
                </a:cubicBezTo>
                <a:cubicBezTo>
                  <a:pt x="103212" y="11906"/>
                  <a:pt x="99343" y="12688"/>
                  <a:pt x="95696" y="14176"/>
                </a:cubicBezTo>
                <a:lnTo>
                  <a:pt x="5507" y="51308"/>
                </a:lnTo>
                <a:cubicBezTo>
                  <a:pt x="2158" y="52685"/>
                  <a:pt x="0" y="55922"/>
                  <a:pt x="0" y="59531"/>
                </a:cubicBezTo>
                <a:lnTo>
                  <a:pt x="0" y="169664"/>
                </a:lnTo>
                <a:cubicBezTo>
                  <a:pt x="0" y="174613"/>
                  <a:pt x="3981" y="178594"/>
                  <a:pt x="8930" y="178594"/>
                </a:cubicBezTo>
                <a:cubicBezTo>
                  <a:pt x="13878" y="178594"/>
                  <a:pt x="17859" y="174613"/>
                  <a:pt x="17859" y="169664"/>
                </a:cubicBezTo>
                <a:lnTo>
                  <a:pt x="17859" y="72851"/>
                </a:lnTo>
                <a:close/>
                <a:moveTo>
                  <a:pt x="35719" y="99529"/>
                </a:moveTo>
                <a:lnTo>
                  <a:pt x="35719" y="142875"/>
                </a:lnTo>
                <a:cubicBezTo>
                  <a:pt x="35719" y="162595"/>
                  <a:pt x="67717" y="178594"/>
                  <a:pt x="107156" y="178594"/>
                </a:cubicBezTo>
                <a:cubicBezTo>
                  <a:pt x="146596" y="178594"/>
                  <a:pt x="178594" y="162595"/>
                  <a:pt x="178594" y="142875"/>
                </a:cubicBezTo>
                <a:lnTo>
                  <a:pt x="178594" y="99492"/>
                </a:lnTo>
                <a:lnTo>
                  <a:pt x="125425" y="121407"/>
                </a:lnTo>
                <a:cubicBezTo>
                  <a:pt x="119621" y="123788"/>
                  <a:pt x="113444" y="125016"/>
                  <a:pt x="107156" y="125016"/>
                </a:cubicBezTo>
                <a:cubicBezTo>
                  <a:pt x="100868" y="125016"/>
                  <a:pt x="94692" y="123788"/>
                  <a:pt x="88888" y="121407"/>
                </a:cubicBezTo>
                <a:lnTo>
                  <a:pt x="35719" y="99492"/>
                </a:ln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18" name="Text 15"/>
          <p:cNvSpPr/>
          <p:nvPr/>
        </p:nvSpPr>
        <p:spPr>
          <a:xfrm>
            <a:off x="6619875" y="1333500"/>
            <a:ext cx="5095875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Потребность в обучении (промпт-инжиниринг)</a:t>
            </a:r>
            <a:endParaRPr lang="en-US" sz="1600" dirty="0"/>
          </a:p>
        </p:txBody>
      </p:sp>
      <p:pic>
        <p:nvPicPr>
          <p:cNvPr id="19" name="Image 1" descr="https://kimi-img.moonshot.cn/pub/slides/26-03-25-20:12:51-d71t2go7aa3d4tasese0.png"/>
          <p:cNvPicPr>
            <a:picLocks noChangeAspect="1"/>
          </p:cNvPicPr>
          <p:nvPr/>
        </p:nvPicPr>
        <p:blipFill>
          <a:blip r:embed="rId4"/>
          <a:srcRect l="20" r="20"/>
          <a:stretch/>
        </p:blipFill>
        <p:spPr>
          <a:xfrm>
            <a:off x="6381750" y="1981200"/>
            <a:ext cx="5238750" cy="3371850"/>
          </a:xfrm>
          <a:prstGeom prst="roundRect">
            <a:avLst>
              <a:gd name="adj" fmla="val 0"/>
            </a:avLst>
          </a:prstGeom>
        </p:spPr>
      </p:pic>
      <p:sp>
        <p:nvSpPr>
          <p:cNvPr id="20" name="Shape 16"/>
          <p:cNvSpPr/>
          <p:nvPr/>
        </p:nvSpPr>
        <p:spPr>
          <a:xfrm>
            <a:off x="6381750" y="5467350"/>
            <a:ext cx="5238750" cy="800100"/>
          </a:xfrm>
          <a:custGeom>
            <a:avLst/>
            <a:gdLst/>
            <a:ahLst/>
            <a:cxnLst/>
            <a:rect l="l" t="t" r="r" b="b"/>
            <a:pathLst>
              <a:path w="5238750" h="800100">
                <a:moveTo>
                  <a:pt x="76202" y="0"/>
                </a:moveTo>
                <a:lnTo>
                  <a:pt x="5162548" y="0"/>
                </a:lnTo>
                <a:cubicBezTo>
                  <a:pt x="5204633" y="0"/>
                  <a:pt x="5238750" y="34117"/>
                  <a:pt x="5238750" y="76202"/>
                </a:cubicBezTo>
                <a:lnTo>
                  <a:pt x="5238750" y="723898"/>
                </a:lnTo>
                <a:cubicBezTo>
                  <a:pt x="5238750" y="765983"/>
                  <a:pt x="5204633" y="800100"/>
                  <a:pt x="5162548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4299E1">
              <a:alpha val="5098"/>
            </a:srgbClr>
          </a:solidFill>
          <a:ln/>
        </p:spPr>
      </p:sp>
      <p:sp>
        <p:nvSpPr>
          <p:cNvPr id="21" name="Text 17"/>
          <p:cNvSpPr/>
          <p:nvPr/>
        </p:nvSpPr>
        <p:spPr>
          <a:xfrm>
            <a:off x="6534150" y="5619750"/>
            <a:ext cx="50101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Ключевой вывод: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Подавляющее большинство преподавателей (65.3%) нуждается в дополнительном обучении работе с ИИ.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947421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4211267" y="380190"/>
            <a:ext cx="6878265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27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Результаты </a:t>
            </a:r>
            <a:r>
              <a:rPr lang="en-US" sz="2700" b="1" dirty="0" err="1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опроса</a:t>
            </a:r>
            <a:r>
              <a:rPr lang="en-US" sz="27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 </a:t>
            </a:r>
            <a:r>
              <a:rPr lang="en-US" sz="2700" b="1" dirty="0" err="1" smtClean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преподавателей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1000" y="952500"/>
            <a:ext cx="914400" cy="38100"/>
          </a:xfrm>
          <a:custGeom>
            <a:avLst/>
            <a:gdLst/>
            <a:ahLst/>
            <a:cxnLst/>
            <a:rect l="l" t="t" r="r" b="b"/>
            <a:pathLst>
              <a:path w="914400" h="38100">
                <a:moveTo>
                  <a:pt x="0" y="0"/>
                </a:moveTo>
                <a:lnTo>
                  <a:pt x="914400" y="0"/>
                </a:lnTo>
                <a:lnTo>
                  <a:pt x="9144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299E1"/>
          </a:solidFill>
          <a:ln/>
        </p:spPr>
      </p:sp>
      <p:sp>
        <p:nvSpPr>
          <p:cNvPr id="6" name="Shape 4"/>
          <p:cNvSpPr/>
          <p:nvPr/>
        </p:nvSpPr>
        <p:spPr>
          <a:xfrm>
            <a:off x="381000" y="1143000"/>
            <a:ext cx="5619750" cy="5048250"/>
          </a:xfrm>
          <a:custGeom>
            <a:avLst/>
            <a:gdLst/>
            <a:ahLst/>
            <a:cxnLst/>
            <a:rect l="l" t="t" r="r" b="b"/>
            <a:pathLst>
              <a:path w="5619750" h="5048250">
                <a:moveTo>
                  <a:pt x="114292" y="0"/>
                </a:moveTo>
                <a:lnTo>
                  <a:pt x="5505458" y="0"/>
                </a:lnTo>
                <a:cubicBezTo>
                  <a:pt x="5568580" y="0"/>
                  <a:pt x="5619750" y="51170"/>
                  <a:pt x="5619750" y="114292"/>
                </a:cubicBezTo>
                <a:lnTo>
                  <a:pt x="5619750" y="4933958"/>
                </a:lnTo>
                <a:cubicBezTo>
                  <a:pt x="5619750" y="4997080"/>
                  <a:pt x="5568580" y="5048250"/>
                  <a:pt x="5505458" y="5048250"/>
                </a:cubicBezTo>
                <a:lnTo>
                  <a:pt x="114292" y="5048250"/>
                </a:lnTo>
                <a:cubicBezTo>
                  <a:pt x="51170" y="5048250"/>
                  <a:pt x="0" y="4997080"/>
                  <a:pt x="0" y="4933958"/>
                </a:cubicBezTo>
                <a:lnTo>
                  <a:pt x="0" y="114292"/>
                </a:lnTo>
                <a:cubicBezTo>
                  <a:pt x="0" y="51213"/>
                  <a:pt x="51213" y="0"/>
                  <a:pt x="11429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607219" y="1371600"/>
            <a:ext cx="166688" cy="190500"/>
          </a:xfrm>
          <a:custGeom>
            <a:avLst/>
            <a:gdLst/>
            <a:ahLst/>
            <a:cxnLst/>
            <a:rect l="l" t="t" r="r" b="b"/>
            <a:pathLst>
              <a:path w="166688" h="190500">
                <a:moveTo>
                  <a:pt x="89781" y="-4837"/>
                </a:moveTo>
                <a:cubicBezTo>
                  <a:pt x="85539" y="-5693"/>
                  <a:pt x="81186" y="-5693"/>
                  <a:pt x="76944" y="-4837"/>
                </a:cubicBezTo>
                <a:lnTo>
                  <a:pt x="7181" y="9116"/>
                </a:lnTo>
                <a:cubicBezTo>
                  <a:pt x="3014" y="9934"/>
                  <a:pt x="0" y="13618"/>
                  <a:pt x="0" y="17859"/>
                </a:cubicBezTo>
                <a:cubicBezTo>
                  <a:pt x="0" y="21692"/>
                  <a:pt x="2418" y="25040"/>
                  <a:pt x="5953" y="26268"/>
                </a:cubicBezTo>
                <a:lnTo>
                  <a:pt x="5953" y="53578"/>
                </a:lnTo>
                <a:lnTo>
                  <a:pt x="112" y="82823"/>
                </a:lnTo>
                <a:cubicBezTo>
                  <a:pt x="37" y="83158"/>
                  <a:pt x="0" y="83530"/>
                  <a:pt x="0" y="83902"/>
                </a:cubicBezTo>
                <a:cubicBezTo>
                  <a:pt x="0" y="86878"/>
                  <a:pt x="2418" y="89334"/>
                  <a:pt x="5432" y="89334"/>
                </a:cubicBezTo>
                <a:lnTo>
                  <a:pt x="18417" y="89334"/>
                </a:lnTo>
                <a:cubicBezTo>
                  <a:pt x="21394" y="89334"/>
                  <a:pt x="23850" y="86916"/>
                  <a:pt x="23850" y="83902"/>
                </a:cubicBezTo>
                <a:cubicBezTo>
                  <a:pt x="23850" y="83530"/>
                  <a:pt x="23812" y="83195"/>
                  <a:pt x="23738" y="82823"/>
                </a:cubicBezTo>
                <a:lnTo>
                  <a:pt x="17859" y="53578"/>
                </a:lnTo>
                <a:lnTo>
                  <a:pt x="17859" y="28761"/>
                </a:lnTo>
                <a:lnTo>
                  <a:pt x="35719" y="32333"/>
                </a:lnTo>
                <a:lnTo>
                  <a:pt x="35719" y="53578"/>
                </a:lnTo>
                <a:cubicBezTo>
                  <a:pt x="35719" y="79883"/>
                  <a:pt x="57038" y="101203"/>
                  <a:pt x="83344" y="101203"/>
                </a:cubicBezTo>
                <a:cubicBezTo>
                  <a:pt x="109649" y="101203"/>
                  <a:pt x="130969" y="79883"/>
                  <a:pt x="130969" y="53578"/>
                </a:cubicBezTo>
                <a:lnTo>
                  <a:pt x="130969" y="32333"/>
                </a:lnTo>
                <a:lnTo>
                  <a:pt x="159507" y="26640"/>
                </a:lnTo>
                <a:cubicBezTo>
                  <a:pt x="163674" y="25784"/>
                  <a:pt x="166688" y="22101"/>
                  <a:pt x="166688" y="17859"/>
                </a:cubicBezTo>
                <a:cubicBezTo>
                  <a:pt x="166688" y="13618"/>
                  <a:pt x="163674" y="9934"/>
                  <a:pt x="159507" y="9116"/>
                </a:cubicBezTo>
                <a:lnTo>
                  <a:pt x="89781" y="-4837"/>
                </a:lnTo>
                <a:close/>
                <a:moveTo>
                  <a:pt x="83344" y="83344"/>
                </a:moveTo>
                <a:cubicBezTo>
                  <a:pt x="66898" y="83344"/>
                  <a:pt x="53578" y="70024"/>
                  <a:pt x="53578" y="53578"/>
                </a:cubicBezTo>
                <a:lnTo>
                  <a:pt x="113109" y="53578"/>
                </a:lnTo>
                <a:cubicBezTo>
                  <a:pt x="113109" y="70024"/>
                  <a:pt x="99789" y="83344"/>
                  <a:pt x="83344" y="83344"/>
                </a:cubicBezTo>
                <a:close/>
                <a:moveTo>
                  <a:pt x="44686" y="119100"/>
                </a:moveTo>
                <a:cubicBezTo>
                  <a:pt x="21841" y="129592"/>
                  <a:pt x="5953" y="152660"/>
                  <a:pt x="5953" y="179450"/>
                </a:cubicBezTo>
                <a:cubicBezTo>
                  <a:pt x="5953" y="185551"/>
                  <a:pt x="10902" y="190500"/>
                  <a:pt x="17004" y="190500"/>
                </a:cubicBezTo>
                <a:lnTo>
                  <a:pt x="74414" y="190500"/>
                </a:lnTo>
                <a:lnTo>
                  <a:pt x="74414" y="136178"/>
                </a:lnTo>
                <a:lnTo>
                  <a:pt x="53057" y="120179"/>
                </a:lnTo>
                <a:cubicBezTo>
                  <a:pt x="50639" y="118356"/>
                  <a:pt x="47402" y="117872"/>
                  <a:pt x="44648" y="119137"/>
                </a:cubicBezTo>
                <a:close/>
                <a:moveTo>
                  <a:pt x="92273" y="190500"/>
                </a:moveTo>
                <a:lnTo>
                  <a:pt x="149684" y="190500"/>
                </a:lnTo>
                <a:cubicBezTo>
                  <a:pt x="155786" y="190500"/>
                  <a:pt x="160734" y="185551"/>
                  <a:pt x="160734" y="179450"/>
                </a:cubicBezTo>
                <a:cubicBezTo>
                  <a:pt x="160734" y="152660"/>
                  <a:pt x="144847" y="129592"/>
                  <a:pt x="122002" y="119137"/>
                </a:cubicBezTo>
                <a:cubicBezTo>
                  <a:pt x="119249" y="117872"/>
                  <a:pt x="116012" y="118356"/>
                  <a:pt x="113593" y="120179"/>
                </a:cubicBezTo>
                <a:lnTo>
                  <a:pt x="92236" y="136178"/>
                </a:lnTo>
                <a:lnTo>
                  <a:pt x="92236" y="190500"/>
                </a:ln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8" name="Text 6"/>
          <p:cNvSpPr/>
          <p:nvPr/>
        </p:nvSpPr>
        <p:spPr>
          <a:xfrm>
            <a:off x="809625" y="1333500"/>
            <a:ext cx="5095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Отношение к использованию ИИ студентами</a:t>
            </a:r>
            <a:endParaRPr lang="en-US" sz="1600" dirty="0"/>
          </a:p>
        </p:txBody>
      </p:sp>
      <p:pic>
        <p:nvPicPr>
          <p:cNvPr id="9" name="Image 0" descr="https://kimi-img.moonshot.cn/pub/slides/26-03-25-20:12:51-d71t2gohklbsipr896jg.png"/>
          <p:cNvPicPr>
            <a:picLocks noChangeAspect="1"/>
          </p:cNvPicPr>
          <p:nvPr/>
        </p:nvPicPr>
        <p:blipFill>
          <a:blip r:embed="rId3"/>
          <a:srcRect t="36" b="36"/>
          <a:stretch/>
        </p:blipFill>
        <p:spPr>
          <a:xfrm>
            <a:off x="571500" y="1714500"/>
            <a:ext cx="5238750" cy="3124200"/>
          </a:xfrm>
          <a:prstGeom prst="roundRect">
            <a:avLst>
              <a:gd name="adj" fmla="val 0"/>
            </a:avLst>
          </a:prstGeom>
        </p:spPr>
      </p:pic>
      <p:sp>
        <p:nvSpPr>
          <p:cNvPr id="10" name="Shape 7"/>
          <p:cNvSpPr/>
          <p:nvPr/>
        </p:nvSpPr>
        <p:spPr>
          <a:xfrm>
            <a:off x="571500" y="4953000"/>
            <a:ext cx="5238750" cy="1047750"/>
          </a:xfrm>
          <a:custGeom>
            <a:avLst/>
            <a:gdLst/>
            <a:ahLst/>
            <a:cxnLst/>
            <a:rect l="l" t="t" r="r" b="b"/>
            <a:pathLst>
              <a:path w="5238750" h="1047750">
                <a:moveTo>
                  <a:pt x="76203" y="0"/>
                </a:moveTo>
                <a:lnTo>
                  <a:pt x="5162547" y="0"/>
                </a:lnTo>
                <a:cubicBezTo>
                  <a:pt x="5204605" y="0"/>
                  <a:pt x="5238750" y="34145"/>
                  <a:pt x="5238750" y="76203"/>
                </a:cubicBezTo>
                <a:lnTo>
                  <a:pt x="5238750" y="971547"/>
                </a:lnTo>
                <a:cubicBezTo>
                  <a:pt x="5238750" y="1013605"/>
                  <a:pt x="5204605" y="1047750"/>
                  <a:pt x="5162547" y="1047750"/>
                </a:cubicBezTo>
                <a:lnTo>
                  <a:pt x="76203" y="1047750"/>
                </a:lnTo>
                <a:cubicBezTo>
                  <a:pt x="34145" y="1047750"/>
                  <a:pt x="0" y="1013605"/>
                  <a:pt x="0" y="971547"/>
                </a:cubicBezTo>
                <a:lnTo>
                  <a:pt x="0" y="76203"/>
                </a:lnTo>
                <a:cubicBezTo>
                  <a:pt x="0" y="34145"/>
                  <a:pt x="34145" y="0"/>
                  <a:pt x="76203" y="0"/>
                </a:cubicBezTo>
                <a:close/>
              </a:path>
            </a:pathLst>
          </a:custGeom>
          <a:solidFill>
            <a:srgbClr val="1A365D">
              <a:alpha val="5098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723900" y="5105400"/>
            <a:ext cx="501015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Ключевой вывод: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Большинство преподавателей (74.1%) нейтрально или положительно относятся к использованию ИИ студентами.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191250" y="1143000"/>
            <a:ext cx="5619750" cy="5048250"/>
          </a:xfrm>
          <a:custGeom>
            <a:avLst/>
            <a:gdLst/>
            <a:ahLst/>
            <a:cxnLst/>
            <a:rect l="l" t="t" r="r" b="b"/>
            <a:pathLst>
              <a:path w="5619750" h="5048250">
                <a:moveTo>
                  <a:pt x="114292" y="0"/>
                </a:moveTo>
                <a:lnTo>
                  <a:pt x="5505458" y="0"/>
                </a:lnTo>
                <a:cubicBezTo>
                  <a:pt x="5568580" y="0"/>
                  <a:pt x="5619750" y="51170"/>
                  <a:pt x="5619750" y="114292"/>
                </a:cubicBezTo>
                <a:lnTo>
                  <a:pt x="5619750" y="4933958"/>
                </a:lnTo>
                <a:cubicBezTo>
                  <a:pt x="5619750" y="4997080"/>
                  <a:pt x="5568580" y="5048250"/>
                  <a:pt x="5505458" y="5048250"/>
                </a:cubicBezTo>
                <a:lnTo>
                  <a:pt x="114292" y="5048250"/>
                </a:lnTo>
                <a:cubicBezTo>
                  <a:pt x="51170" y="5048250"/>
                  <a:pt x="0" y="4997080"/>
                  <a:pt x="0" y="4933958"/>
                </a:cubicBezTo>
                <a:lnTo>
                  <a:pt x="0" y="114292"/>
                </a:lnTo>
                <a:cubicBezTo>
                  <a:pt x="0" y="51213"/>
                  <a:pt x="51213" y="0"/>
                  <a:pt x="114292" y="0"/>
                </a:cubicBezTo>
                <a:close/>
              </a:path>
            </a:pathLst>
          </a:custGeom>
          <a:solidFill>
            <a:srgbClr val="FFFFFF"/>
          </a:solidFill>
          <a:ln/>
          <a:effectLst>
            <a:outerShdw blurRad="142875" dist="9525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6381750" y="1371600"/>
            <a:ext cx="238125" cy="190500"/>
          </a:xfrm>
          <a:custGeom>
            <a:avLst/>
            <a:gdLst/>
            <a:ahLst/>
            <a:cxnLst/>
            <a:rect l="l" t="t" r="r" b="b"/>
            <a:pathLst>
              <a:path w="238125" h="190500">
                <a:moveTo>
                  <a:pt x="130969" y="0"/>
                </a:moveTo>
                <a:cubicBezTo>
                  <a:pt x="130969" y="-6586"/>
                  <a:pt x="125648" y="-11906"/>
                  <a:pt x="119063" y="-11906"/>
                </a:cubicBezTo>
                <a:cubicBezTo>
                  <a:pt x="112477" y="-11906"/>
                  <a:pt x="107156" y="-6586"/>
                  <a:pt x="107156" y="0"/>
                </a:cubicBezTo>
                <a:lnTo>
                  <a:pt x="107156" y="23812"/>
                </a:lnTo>
                <a:lnTo>
                  <a:pt x="71438" y="23812"/>
                </a:lnTo>
                <a:cubicBezTo>
                  <a:pt x="51718" y="23812"/>
                  <a:pt x="35719" y="39812"/>
                  <a:pt x="35719" y="59531"/>
                </a:cubicBezTo>
                <a:lnTo>
                  <a:pt x="35719" y="142875"/>
                </a:lnTo>
                <a:cubicBezTo>
                  <a:pt x="35719" y="162595"/>
                  <a:pt x="51718" y="178594"/>
                  <a:pt x="71438" y="178594"/>
                </a:cubicBezTo>
                <a:lnTo>
                  <a:pt x="166688" y="178594"/>
                </a:lnTo>
                <a:cubicBezTo>
                  <a:pt x="186407" y="178594"/>
                  <a:pt x="202406" y="162595"/>
                  <a:pt x="202406" y="142875"/>
                </a:cubicBezTo>
                <a:lnTo>
                  <a:pt x="202406" y="59531"/>
                </a:lnTo>
                <a:cubicBezTo>
                  <a:pt x="202406" y="39812"/>
                  <a:pt x="186407" y="23812"/>
                  <a:pt x="166688" y="23812"/>
                </a:cubicBezTo>
                <a:lnTo>
                  <a:pt x="130969" y="23812"/>
                </a:lnTo>
                <a:lnTo>
                  <a:pt x="130969" y="0"/>
                </a:lnTo>
                <a:close/>
                <a:moveTo>
                  <a:pt x="59531" y="136922"/>
                </a:moveTo>
                <a:cubicBezTo>
                  <a:pt x="59531" y="131973"/>
                  <a:pt x="63512" y="127992"/>
                  <a:pt x="68461" y="127992"/>
                </a:cubicBezTo>
                <a:lnTo>
                  <a:pt x="80367" y="127992"/>
                </a:lnTo>
                <a:cubicBezTo>
                  <a:pt x="85316" y="127992"/>
                  <a:pt x="89297" y="131973"/>
                  <a:pt x="89297" y="136922"/>
                </a:cubicBezTo>
                <a:cubicBezTo>
                  <a:pt x="89297" y="141870"/>
                  <a:pt x="85316" y="145852"/>
                  <a:pt x="80367" y="145852"/>
                </a:cubicBezTo>
                <a:lnTo>
                  <a:pt x="68461" y="145852"/>
                </a:lnTo>
                <a:cubicBezTo>
                  <a:pt x="63512" y="145852"/>
                  <a:pt x="59531" y="141870"/>
                  <a:pt x="59531" y="136922"/>
                </a:cubicBezTo>
                <a:close/>
                <a:moveTo>
                  <a:pt x="104180" y="136922"/>
                </a:moveTo>
                <a:cubicBezTo>
                  <a:pt x="104180" y="131973"/>
                  <a:pt x="108161" y="127992"/>
                  <a:pt x="113109" y="127992"/>
                </a:cubicBezTo>
                <a:lnTo>
                  <a:pt x="125016" y="127992"/>
                </a:lnTo>
                <a:cubicBezTo>
                  <a:pt x="129964" y="127992"/>
                  <a:pt x="133945" y="131973"/>
                  <a:pt x="133945" y="136922"/>
                </a:cubicBezTo>
                <a:cubicBezTo>
                  <a:pt x="133945" y="141870"/>
                  <a:pt x="129964" y="145852"/>
                  <a:pt x="125016" y="145852"/>
                </a:cubicBezTo>
                <a:lnTo>
                  <a:pt x="113109" y="145852"/>
                </a:lnTo>
                <a:cubicBezTo>
                  <a:pt x="108161" y="145852"/>
                  <a:pt x="104180" y="141870"/>
                  <a:pt x="104180" y="136922"/>
                </a:cubicBezTo>
                <a:close/>
                <a:moveTo>
                  <a:pt x="148828" y="136922"/>
                </a:moveTo>
                <a:cubicBezTo>
                  <a:pt x="148828" y="131973"/>
                  <a:pt x="152809" y="127992"/>
                  <a:pt x="157758" y="127992"/>
                </a:cubicBezTo>
                <a:lnTo>
                  <a:pt x="169664" y="127992"/>
                </a:lnTo>
                <a:cubicBezTo>
                  <a:pt x="174613" y="127992"/>
                  <a:pt x="178594" y="131973"/>
                  <a:pt x="178594" y="136922"/>
                </a:cubicBezTo>
                <a:cubicBezTo>
                  <a:pt x="178594" y="141870"/>
                  <a:pt x="174613" y="145852"/>
                  <a:pt x="169664" y="145852"/>
                </a:cubicBezTo>
                <a:lnTo>
                  <a:pt x="157758" y="145852"/>
                </a:lnTo>
                <a:cubicBezTo>
                  <a:pt x="152809" y="145852"/>
                  <a:pt x="148828" y="141870"/>
                  <a:pt x="148828" y="136922"/>
                </a:cubicBezTo>
                <a:close/>
                <a:moveTo>
                  <a:pt x="83344" y="65484"/>
                </a:moveTo>
                <a:cubicBezTo>
                  <a:pt x="93201" y="65484"/>
                  <a:pt x="101203" y="73487"/>
                  <a:pt x="101203" y="83344"/>
                </a:cubicBezTo>
                <a:cubicBezTo>
                  <a:pt x="101203" y="93201"/>
                  <a:pt x="93201" y="101203"/>
                  <a:pt x="83344" y="101203"/>
                </a:cubicBezTo>
                <a:cubicBezTo>
                  <a:pt x="73487" y="101203"/>
                  <a:pt x="65484" y="93201"/>
                  <a:pt x="65484" y="83344"/>
                </a:cubicBezTo>
                <a:cubicBezTo>
                  <a:pt x="65484" y="73487"/>
                  <a:pt x="73487" y="65484"/>
                  <a:pt x="83344" y="65484"/>
                </a:cubicBezTo>
                <a:close/>
                <a:moveTo>
                  <a:pt x="136922" y="83344"/>
                </a:moveTo>
                <a:cubicBezTo>
                  <a:pt x="136922" y="73487"/>
                  <a:pt x="144924" y="65484"/>
                  <a:pt x="154781" y="65484"/>
                </a:cubicBezTo>
                <a:cubicBezTo>
                  <a:pt x="164638" y="65484"/>
                  <a:pt x="172641" y="73487"/>
                  <a:pt x="172641" y="83344"/>
                </a:cubicBezTo>
                <a:cubicBezTo>
                  <a:pt x="172641" y="93201"/>
                  <a:pt x="164638" y="101203"/>
                  <a:pt x="154781" y="101203"/>
                </a:cubicBezTo>
                <a:cubicBezTo>
                  <a:pt x="144924" y="101203"/>
                  <a:pt x="136922" y="93201"/>
                  <a:pt x="136922" y="83344"/>
                </a:cubicBezTo>
                <a:close/>
                <a:moveTo>
                  <a:pt x="23812" y="83344"/>
                </a:moveTo>
                <a:cubicBezTo>
                  <a:pt x="23812" y="76758"/>
                  <a:pt x="18492" y="71438"/>
                  <a:pt x="11906" y="71438"/>
                </a:cubicBezTo>
                <a:cubicBezTo>
                  <a:pt x="5321" y="71438"/>
                  <a:pt x="0" y="76758"/>
                  <a:pt x="0" y="83344"/>
                </a:cubicBezTo>
                <a:lnTo>
                  <a:pt x="0" y="119063"/>
                </a:lnTo>
                <a:cubicBezTo>
                  <a:pt x="0" y="125648"/>
                  <a:pt x="5321" y="130969"/>
                  <a:pt x="11906" y="130969"/>
                </a:cubicBezTo>
                <a:cubicBezTo>
                  <a:pt x="18492" y="130969"/>
                  <a:pt x="23812" y="125648"/>
                  <a:pt x="23812" y="119063"/>
                </a:cubicBezTo>
                <a:lnTo>
                  <a:pt x="23812" y="83344"/>
                </a:lnTo>
                <a:close/>
                <a:moveTo>
                  <a:pt x="226219" y="71438"/>
                </a:moveTo>
                <a:cubicBezTo>
                  <a:pt x="219633" y="71438"/>
                  <a:pt x="214313" y="76758"/>
                  <a:pt x="214313" y="83344"/>
                </a:cubicBezTo>
                <a:lnTo>
                  <a:pt x="214313" y="119063"/>
                </a:lnTo>
                <a:cubicBezTo>
                  <a:pt x="214313" y="125648"/>
                  <a:pt x="219633" y="130969"/>
                  <a:pt x="226219" y="130969"/>
                </a:cubicBezTo>
                <a:cubicBezTo>
                  <a:pt x="232804" y="130969"/>
                  <a:pt x="238125" y="125648"/>
                  <a:pt x="238125" y="119063"/>
                </a:cubicBezTo>
                <a:lnTo>
                  <a:pt x="238125" y="83344"/>
                </a:lnTo>
                <a:cubicBezTo>
                  <a:pt x="238125" y="76758"/>
                  <a:pt x="232804" y="71438"/>
                  <a:pt x="226219" y="71438"/>
                </a:cubicBezTo>
                <a:close/>
              </a:path>
            </a:pathLst>
          </a:custGeom>
          <a:solidFill>
            <a:srgbClr val="2B6CB0"/>
          </a:solidFill>
          <a:ln/>
        </p:spPr>
      </p:sp>
      <p:sp>
        <p:nvSpPr>
          <p:cNvPr id="14" name="Text 11"/>
          <p:cNvSpPr/>
          <p:nvPr/>
        </p:nvSpPr>
        <p:spPr>
          <a:xfrm>
            <a:off x="6619875" y="1333500"/>
            <a:ext cx="50958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1A365D"/>
                </a:solidFill>
                <a:latin typeface="思源宋体" pitchFamily="34" charset="0"/>
                <a:ea typeface="思源宋体" pitchFamily="34" charset="-122"/>
                <a:cs typeface="思源宋体" pitchFamily="34" charset="-120"/>
              </a:rPr>
              <a:t>Заменит ли ИИ преподавателя?</a:t>
            </a:r>
            <a:endParaRPr lang="en-US" sz="1600" dirty="0"/>
          </a:p>
        </p:txBody>
      </p:sp>
      <p:pic>
        <p:nvPicPr>
          <p:cNvPr id="15" name="Image 1" descr="https://kimi-img.moonshot.cn/pub/slides/26-03-25-20:12:51-d71t2grfoslu1aoijbp0.png"/>
          <p:cNvPicPr>
            <a:picLocks noChangeAspect="1"/>
          </p:cNvPicPr>
          <p:nvPr/>
        </p:nvPicPr>
        <p:blipFill>
          <a:blip r:embed="rId4"/>
          <a:srcRect l="20" r="20"/>
          <a:stretch/>
        </p:blipFill>
        <p:spPr>
          <a:xfrm>
            <a:off x="6381750" y="1714500"/>
            <a:ext cx="5238750" cy="3371850"/>
          </a:xfrm>
          <a:prstGeom prst="roundRect">
            <a:avLst>
              <a:gd name="adj" fmla="val 0"/>
            </a:avLst>
          </a:prstGeom>
        </p:spPr>
      </p:pic>
      <p:sp>
        <p:nvSpPr>
          <p:cNvPr id="16" name="Shape 12"/>
          <p:cNvSpPr/>
          <p:nvPr/>
        </p:nvSpPr>
        <p:spPr>
          <a:xfrm>
            <a:off x="6381750" y="5200650"/>
            <a:ext cx="5238750" cy="800100"/>
          </a:xfrm>
          <a:custGeom>
            <a:avLst/>
            <a:gdLst/>
            <a:ahLst/>
            <a:cxnLst/>
            <a:rect l="l" t="t" r="r" b="b"/>
            <a:pathLst>
              <a:path w="5238750" h="800100">
                <a:moveTo>
                  <a:pt x="76202" y="0"/>
                </a:moveTo>
                <a:lnTo>
                  <a:pt x="5162548" y="0"/>
                </a:lnTo>
                <a:cubicBezTo>
                  <a:pt x="5204633" y="0"/>
                  <a:pt x="5238750" y="34117"/>
                  <a:pt x="5238750" y="76202"/>
                </a:cubicBezTo>
                <a:lnTo>
                  <a:pt x="5238750" y="723898"/>
                </a:lnTo>
                <a:cubicBezTo>
                  <a:pt x="5238750" y="765983"/>
                  <a:pt x="5204633" y="800100"/>
                  <a:pt x="5162548" y="800100"/>
                </a:cubicBezTo>
                <a:lnTo>
                  <a:pt x="76202" y="800100"/>
                </a:lnTo>
                <a:cubicBezTo>
                  <a:pt x="34117" y="800100"/>
                  <a:pt x="0" y="765983"/>
                  <a:pt x="0" y="7238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2B6CB0">
              <a:alpha val="5098"/>
            </a:srgbClr>
          </a:solidFill>
          <a:ln/>
        </p:spPr>
      </p:sp>
      <p:sp>
        <p:nvSpPr>
          <p:cNvPr id="17" name="Text 13"/>
          <p:cNvSpPr/>
          <p:nvPr/>
        </p:nvSpPr>
        <p:spPr>
          <a:xfrm>
            <a:off x="6534150" y="5353050"/>
            <a:ext cx="50101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b="1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Ключевой вывод:</a:t>
            </a:r>
            <a:r>
              <a:rPr lang="en-US" sz="1200" dirty="0">
                <a:solidFill>
                  <a:srgbClr val="102A4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Подавляющее большинство (91.2%) уверено, что ИИ останется помощником, а не заменой преподавателю.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397612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5705948"/>
              </p:ext>
            </p:extLst>
          </p:nvPr>
        </p:nvGraphicFramePr>
        <p:xfrm>
          <a:off x="233463" y="1050587"/>
          <a:ext cx="11799651" cy="5603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180945" y="276711"/>
            <a:ext cx="9244519" cy="702060"/>
          </a:xfrm>
        </p:spPr>
        <p:txBody>
          <a:bodyPr/>
          <a:lstStyle/>
          <a:p>
            <a:r>
              <a:rPr lang="ru-RU" sz="3600" dirty="0" smtClean="0">
                <a:solidFill>
                  <a:srgbClr val="002060"/>
                </a:solidFill>
              </a:rPr>
              <a:t>РЕЗУЛЬТАТЫ ОПРОСА СТУДЕНТОВ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04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180945" y="276711"/>
            <a:ext cx="9244519" cy="702060"/>
          </a:xfrm>
        </p:spPr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</a:rPr>
              <a:t>РЕЗУЛЬТАТЫ ОПРОСА ПРЕПОДАВАТЕЛЕЙ</a:t>
            </a:r>
            <a:endParaRPr lang="ru-RU" sz="3200" dirty="0">
              <a:solidFill>
                <a:srgbClr val="00206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58999370"/>
              </p:ext>
            </p:extLst>
          </p:nvPr>
        </p:nvGraphicFramePr>
        <p:xfrm>
          <a:off x="359923" y="1138137"/>
          <a:ext cx="11644009" cy="507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610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070833" y="160471"/>
            <a:ext cx="8577263" cy="1472923"/>
          </a:xfrm>
        </p:spPr>
        <p:txBody>
          <a:bodyPr/>
          <a:lstStyle/>
          <a:p>
            <a:pPr algn="ctr" fontAlgn="ctr"/>
            <a:r>
              <a:rPr lang="ru-RU" sz="3200" dirty="0" smtClean="0">
                <a:solidFill>
                  <a:srgbClr val="002060"/>
                </a:solidFill>
                <a:cs typeface="Times New Roman" pitchFamily="18" charset="0"/>
              </a:rPr>
              <a:t>СТРАТЕГИЧЕСКИЕ НАПРАВЛЕНИЯ ЦИФРОВИЗАЦИИ И ИСПОЛЬЗОВАНИЯ ТЕХНОЛОГИЙ ИИ В ОРГМУ </a:t>
            </a:r>
            <a:endParaRPr lang="ru-RU" sz="32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71401743"/>
              </p:ext>
            </p:extLst>
          </p:nvPr>
        </p:nvGraphicFramePr>
        <p:xfrm>
          <a:off x="379379" y="1293779"/>
          <a:ext cx="11566187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72" y="2617218"/>
            <a:ext cx="5199898" cy="4044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675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051378" y="189622"/>
            <a:ext cx="8577263" cy="1472923"/>
          </a:xfrm>
        </p:spPr>
        <p:txBody>
          <a:bodyPr/>
          <a:lstStyle/>
          <a:p>
            <a:pPr algn="ctr" fontAlgn="ctr"/>
            <a:r>
              <a:rPr lang="ru-RU" sz="3200" dirty="0" smtClean="0">
                <a:solidFill>
                  <a:srgbClr val="002060"/>
                </a:solidFill>
                <a:cs typeface="Times New Roman" pitchFamily="18" charset="0"/>
              </a:rPr>
              <a:t>СТРАТЕГИЧЕСКИЕ НАПРАВЛЕНИЯ ЦИФРОВИЗАЦИИ И ИСПОЛЬЗОВАНИЯ ТЕХНОЛОГИЙ ИИ В ОРГМУ </a:t>
            </a:r>
            <a:endParaRPr lang="ru-RU" sz="32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88357342"/>
              </p:ext>
            </p:extLst>
          </p:nvPr>
        </p:nvGraphicFramePr>
        <p:xfrm>
          <a:off x="175098" y="1662545"/>
          <a:ext cx="11906655" cy="5107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20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051378" y="189622"/>
            <a:ext cx="8577263" cy="1445214"/>
          </a:xfrm>
        </p:spPr>
        <p:txBody>
          <a:bodyPr/>
          <a:lstStyle/>
          <a:p>
            <a:pPr algn="ctr" fontAlgn="ctr"/>
            <a:r>
              <a:rPr lang="ru-RU" sz="3200" dirty="0" smtClean="0">
                <a:solidFill>
                  <a:srgbClr val="002060"/>
                </a:solidFill>
                <a:cs typeface="Times New Roman" pitchFamily="18" charset="0"/>
              </a:rPr>
              <a:t>СТРАТЕГИЧЕСКИЕ НАПРАВЛЕНИЯ ЦИФРОВИЗАЦИИ И ИСПОЛЬЗОВАНИЯ ТЕХНОЛОГИЙ ИИ В ОРГМУ </a:t>
            </a:r>
            <a:endParaRPr lang="ru-RU" sz="32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87652042"/>
              </p:ext>
            </p:extLst>
          </p:nvPr>
        </p:nvGraphicFramePr>
        <p:xfrm>
          <a:off x="155644" y="2042809"/>
          <a:ext cx="12123906" cy="4396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085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Организация отдела продаж на базе CRM - PCNEWS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47" y="238643"/>
            <a:ext cx="9105089" cy="653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898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50866" y="2037397"/>
            <a:ext cx="10992602" cy="875057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+mj-lt"/>
              </a:rPr>
              <a:t>СПАСИБО ЗА ВНИМАНИЕ!</a:t>
            </a:r>
            <a:endParaRPr lang="ru-RU" sz="4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Shape 17"/>
          <p:cNvSpPr/>
          <p:nvPr/>
        </p:nvSpPr>
        <p:spPr>
          <a:xfrm>
            <a:off x="2442210" y="4973358"/>
            <a:ext cx="7303770" cy="950595"/>
          </a:xfrm>
          <a:custGeom>
            <a:avLst/>
            <a:gdLst/>
            <a:ahLst/>
            <a:cxnLst/>
            <a:rect l="l" t="t" r="r" b="b"/>
            <a:pathLst>
              <a:path w="7303770" h="950595">
                <a:moveTo>
                  <a:pt x="114300" y="0"/>
                </a:moveTo>
                <a:lnTo>
                  <a:pt x="7189470" y="0"/>
                </a:lnTo>
                <a:cubicBezTo>
                  <a:pt x="7252596" y="0"/>
                  <a:pt x="7303770" y="51174"/>
                  <a:pt x="7303770" y="114300"/>
                </a:cubicBezTo>
                <a:lnTo>
                  <a:pt x="7303770" y="836295"/>
                </a:lnTo>
                <a:cubicBezTo>
                  <a:pt x="7303770" y="899421"/>
                  <a:pt x="7252596" y="950595"/>
                  <a:pt x="7189470" y="950595"/>
                </a:cubicBezTo>
                <a:lnTo>
                  <a:pt x="114300" y="950595"/>
                </a:lnTo>
                <a:cubicBezTo>
                  <a:pt x="51174" y="950595"/>
                  <a:pt x="0" y="899421"/>
                  <a:pt x="0" y="836295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 w="10160">
            <a:solidFill>
              <a:srgbClr val="FFFFFF">
                <a:alpha val="20000"/>
              </a:srgbClr>
            </a:solidFill>
            <a:prstDash val="solid"/>
          </a:ln>
        </p:spPr>
      </p:sp>
      <p:sp>
        <p:nvSpPr>
          <p:cNvPr id="4" name="Text 18"/>
          <p:cNvSpPr/>
          <p:nvPr/>
        </p:nvSpPr>
        <p:spPr>
          <a:xfrm>
            <a:off x="398834" y="4523363"/>
            <a:ext cx="11575915" cy="12062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35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«</a:t>
            </a:r>
            <a:r>
              <a:rPr lang="en-US" sz="2400" dirty="0">
                <a:latin typeface="+mj-lt"/>
                <a:ea typeface="MiSans" pitchFamily="34" charset="-122"/>
                <a:cs typeface="MiSans" pitchFamily="34" charset="-120"/>
              </a:rPr>
              <a:t>Цифровизация — это не просто внедрение технологий, это изменение культуры, мышления и подхода к образованию </a:t>
            </a:r>
            <a:r>
              <a:rPr lang="en-US" sz="2400" dirty="0" err="1">
                <a:latin typeface="+mj-lt"/>
                <a:ea typeface="MiSans" pitchFamily="34" charset="-122"/>
                <a:cs typeface="MiSans" pitchFamily="34" charset="-120"/>
              </a:rPr>
              <a:t>будущих</a:t>
            </a:r>
            <a:r>
              <a:rPr lang="en-US" sz="2400" dirty="0">
                <a:latin typeface="+mj-lt"/>
                <a:ea typeface="MiSans" pitchFamily="34" charset="-122"/>
                <a:cs typeface="MiSans" pitchFamily="34" charset="-120"/>
              </a:rPr>
              <a:t> </a:t>
            </a:r>
            <a:r>
              <a:rPr lang="en-US" sz="2400" dirty="0" err="1" smtClean="0">
                <a:latin typeface="+mj-lt"/>
                <a:ea typeface="MiSans" pitchFamily="34" charset="-122"/>
                <a:cs typeface="MiSans" pitchFamily="34" charset="-120"/>
              </a:rPr>
              <a:t>врачей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1573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1355" y="384654"/>
            <a:ext cx="8577488" cy="1250181"/>
          </a:xfrm>
        </p:spPr>
        <p:txBody>
          <a:bodyPr/>
          <a:lstStyle/>
          <a:p>
            <a:pPr algn="ctr" fontAlgn="ctr"/>
            <a:r>
              <a:rPr lang="ru-RU" sz="3600" dirty="0" smtClean="0">
                <a:solidFill>
                  <a:srgbClr val="002060"/>
                </a:solidFill>
                <a:cs typeface="Times New Roman" pitchFamily="18" charset="0"/>
              </a:rPr>
              <a:t>ПОЧЕМУ ЦИФРОВИЗАЦИЯ НЕОТЛОЖНА</a:t>
            </a:r>
            <a:endParaRPr lang="ru-RU" sz="36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0761" y="1790330"/>
            <a:ext cx="110376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ЭВОЛЮЦИЯ ОБУЧЕНИЯ</a:t>
            </a:r>
          </a:p>
          <a:p>
            <a:pPr algn="ctr"/>
            <a:r>
              <a:rPr lang="ru-RU" sz="2800" b="1" dirty="0" err="1" smtClean="0">
                <a:solidFill>
                  <a:srgbClr val="00659B"/>
                </a:solidFill>
              </a:rPr>
              <a:t>Нейросети</a:t>
            </a:r>
            <a:r>
              <a:rPr lang="ru-RU" sz="2800" b="1" dirty="0" smtClean="0">
                <a:solidFill>
                  <a:srgbClr val="00659B"/>
                </a:solidFill>
              </a:rPr>
              <a:t> </a:t>
            </a:r>
            <a:r>
              <a:rPr lang="ru-RU" sz="2800" b="1" dirty="0">
                <a:solidFill>
                  <a:srgbClr val="00659B"/>
                </a:solidFill>
              </a:rPr>
              <a:t>и «цифровые ассистенты» стали </a:t>
            </a:r>
            <a:r>
              <a:rPr lang="ru-RU" sz="2800" b="1" dirty="0" err="1">
                <a:solidFill>
                  <a:srgbClr val="00659B"/>
                </a:solidFill>
              </a:rPr>
              <a:t>экзокортексом</a:t>
            </a:r>
            <a:r>
              <a:rPr lang="ru-RU" sz="2800" b="1" dirty="0">
                <a:solidFill>
                  <a:srgbClr val="00659B"/>
                </a:solidFill>
              </a:rPr>
              <a:t> современного студента. </a:t>
            </a:r>
            <a:endParaRPr lang="ru-RU" sz="2800" b="1" dirty="0" smtClean="0">
              <a:solidFill>
                <a:srgbClr val="00659B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659B"/>
                </a:solidFill>
              </a:rPr>
              <a:t>Запрет </a:t>
            </a:r>
            <a:r>
              <a:rPr lang="ru-RU" sz="2800" b="1" dirty="0">
                <a:solidFill>
                  <a:srgbClr val="00659B"/>
                </a:solidFill>
              </a:rPr>
              <a:t>технологий ведет к их неконтролируемому и некритичному использованию.</a:t>
            </a:r>
            <a:endParaRPr lang="ru-RU" sz="2800" b="1" i="0" dirty="0">
              <a:solidFill>
                <a:srgbClr val="00659B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93" y="4037099"/>
            <a:ext cx="7437186" cy="2475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8609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1355" y="384655"/>
            <a:ext cx="8577488" cy="1102400"/>
          </a:xfrm>
        </p:spPr>
        <p:txBody>
          <a:bodyPr/>
          <a:lstStyle/>
          <a:p>
            <a:pPr algn="ctr" fontAlgn="ctr"/>
            <a:r>
              <a:rPr lang="ru-RU" sz="3600" dirty="0" smtClean="0">
                <a:solidFill>
                  <a:srgbClr val="002060"/>
                </a:solidFill>
                <a:cs typeface="Times New Roman" pitchFamily="18" charset="0"/>
              </a:rPr>
              <a:t>ПОЧЕМУ ЦИФРОВИЗАЦИЯ НЕОТЛОЖНА</a:t>
            </a:r>
            <a:endParaRPr lang="ru-RU" sz="36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7094" y="1856312"/>
            <a:ext cx="11186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ЭКОНОМИЧЕСКАЯ НЕОБХОДИМОСТЬ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659B"/>
                </a:solidFill>
              </a:rPr>
              <a:t>Автоматизация </a:t>
            </a:r>
            <a:r>
              <a:rPr lang="ru-RU" sz="2800" b="1" dirty="0">
                <a:solidFill>
                  <a:srgbClr val="00659B"/>
                </a:solidFill>
              </a:rPr>
              <a:t>операций снижает трудозатраты и издержки, что делает </a:t>
            </a:r>
            <a:r>
              <a:rPr lang="ru-RU" sz="2800" b="1" dirty="0" smtClean="0">
                <a:solidFill>
                  <a:srgbClr val="00659B"/>
                </a:solidFill>
              </a:rPr>
              <a:t>университет </a:t>
            </a:r>
            <a:r>
              <a:rPr lang="ru-RU" sz="2800" b="1" dirty="0">
                <a:solidFill>
                  <a:srgbClr val="00659B"/>
                </a:solidFill>
              </a:rPr>
              <a:t>более устойчивым</a:t>
            </a:r>
            <a:r>
              <a:rPr lang="ru-RU" sz="2800" b="1" dirty="0" smtClean="0">
                <a:solidFill>
                  <a:srgbClr val="00659B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770" y="3370616"/>
            <a:ext cx="4941455" cy="3295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7331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77934" y="277651"/>
            <a:ext cx="6696032" cy="702060"/>
          </a:xfrm>
        </p:spPr>
        <p:txBody>
          <a:bodyPr/>
          <a:lstStyle/>
          <a:p>
            <a:pPr algn="ctr" fontAlgn="ctr"/>
            <a:r>
              <a:rPr lang="ru-RU" sz="3600" dirty="0" smtClean="0">
                <a:solidFill>
                  <a:srgbClr val="002060"/>
                </a:solidFill>
                <a:cs typeface="Times New Roman" pitchFamily="18" charset="0"/>
              </a:rPr>
              <a:t>ВНЕШНИЕ ВЫЗОВЫ</a:t>
            </a:r>
            <a:endParaRPr lang="ru-RU" sz="36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32618864"/>
              </p:ext>
            </p:extLst>
          </p:nvPr>
        </p:nvGraphicFramePr>
        <p:xfrm>
          <a:off x="555711" y="1758793"/>
          <a:ext cx="10924936" cy="4031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9491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60066306"/>
              </p:ext>
            </p:extLst>
          </p:nvPr>
        </p:nvGraphicFramePr>
        <p:xfrm>
          <a:off x="633531" y="1087439"/>
          <a:ext cx="10985311" cy="1869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13341337"/>
              </p:ext>
            </p:extLst>
          </p:nvPr>
        </p:nvGraphicFramePr>
        <p:xfrm>
          <a:off x="633531" y="3146849"/>
          <a:ext cx="10985311" cy="3479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3041650" y="384175"/>
            <a:ext cx="8577263" cy="703263"/>
          </a:xfrm>
        </p:spPr>
        <p:txBody>
          <a:bodyPr/>
          <a:lstStyle/>
          <a:p>
            <a:pPr algn="ctr" fontAlgn="ctr"/>
            <a:r>
              <a:rPr lang="ru-RU" sz="3600" dirty="0" smtClean="0">
                <a:solidFill>
                  <a:srgbClr val="002060"/>
                </a:solidFill>
                <a:cs typeface="Times New Roman" pitchFamily="18" charset="0"/>
              </a:rPr>
              <a:t>ВНЕШНИЕ ВЫЗОВЫ</a:t>
            </a:r>
            <a:endParaRPr lang="ru-RU" sz="36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289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77934" y="277651"/>
            <a:ext cx="6696032" cy="702060"/>
          </a:xfrm>
        </p:spPr>
        <p:txBody>
          <a:bodyPr/>
          <a:lstStyle/>
          <a:p>
            <a:pPr algn="ctr" fontAlgn="ctr"/>
            <a:r>
              <a:rPr lang="ru-RU" sz="3600" dirty="0" smtClean="0">
                <a:solidFill>
                  <a:srgbClr val="002060"/>
                </a:solidFill>
                <a:cs typeface="Times New Roman" pitchFamily="18" charset="0"/>
              </a:rPr>
              <a:t>ВНЕШНИЕ ВЫЗОВЫ</a:t>
            </a:r>
            <a:endParaRPr lang="ru-RU" sz="36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56004032"/>
              </p:ext>
            </p:extLst>
          </p:nvPr>
        </p:nvGraphicFramePr>
        <p:xfrm>
          <a:off x="808631" y="1468877"/>
          <a:ext cx="10924936" cy="4390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7125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041650" y="384175"/>
            <a:ext cx="8577263" cy="703263"/>
          </a:xfrm>
        </p:spPr>
        <p:txBody>
          <a:bodyPr/>
          <a:lstStyle/>
          <a:p>
            <a:pPr algn="ctr" fontAlgn="ctr"/>
            <a:r>
              <a:rPr lang="ru-RU" sz="3600" dirty="0" smtClean="0">
                <a:solidFill>
                  <a:srgbClr val="002060"/>
                </a:solidFill>
                <a:cs typeface="Times New Roman" pitchFamily="18" charset="0"/>
              </a:rPr>
              <a:t>ВНУТРЕННИЕ ВЫЗОВЫ</a:t>
            </a:r>
            <a:endParaRPr lang="ru-RU" sz="36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45472980"/>
              </p:ext>
            </p:extLst>
          </p:nvPr>
        </p:nvGraphicFramePr>
        <p:xfrm>
          <a:off x="485067" y="1343360"/>
          <a:ext cx="11018195" cy="212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0910" y="3266787"/>
            <a:ext cx="6405418" cy="3362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76823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041650" y="384175"/>
            <a:ext cx="8577263" cy="703263"/>
          </a:xfrm>
        </p:spPr>
        <p:txBody>
          <a:bodyPr/>
          <a:lstStyle/>
          <a:p>
            <a:pPr algn="ctr" fontAlgn="ctr"/>
            <a:r>
              <a:rPr lang="ru-RU" sz="3600" dirty="0" smtClean="0">
                <a:solidFill>
                  <a:srgbClr val="002060"/>
                </a:solidFill>
                <a:cs typeface="Times New Roman" pitchFamily="18" charset="0"/>
              </a:rPr>
              <a:t>ВНУТРЕННИЕ ВЫЗОВЫ</a:t>
            </a:r>
            <a:endParaRPr lang="ru-RU" sz="36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97177505"/>
              </p:ext>
            </p:extLst>
          </p:nvPr>
        </p:nvGraphicFramePr>
        <p:xfrm>
          <a:off x="629901" y="1549410"/>
          <a:ext cx="11296210" cy="2507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650" y="3150141"/>
            <a:ext cx="596265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2392913"/>
      </p:ext>
    </p:extLst>
  </p:cSld>
  <p:clrMapOvr>
    <a:masterClrMapping/>
  </p:clrMapOvr>
</p:sld>
</file>

<file path=ppt/theme/theme1.xml><?xml version="1.0" encoding="utf-8"?>
<a:theme xmlns:a="http://schemas.openxmlformats.org/drawingml/2006/main" name="ОрГМУ">
  <a:themeElements>
    <a:clrScheme name="FCS1">
      <a:dk1>
        <a:srgbClr val="14332B"/>
      </a:dk1>
      <a:lt1>
        <a:srgbClr val="FFFFFF"/>
      </a:lt1>
      <a:dk2>
        <a:srgbClr val="159C66"/>
      </a:dk2>
      <a:lt2>
        <a:srgbClr val="FFFFFF"/>
      </a:lt2>
      <a:accent1>
        <a:srgbClr val="14322B"/>
      </a:accent1>
      <a:accent2>
        <a:srgbClr val="C2C9D3"/>
      </a:accent2>
      <a:accent3>
        <a:srgbClr val="7EE344"/>
      </a:accent3>
      <a:accent4>
        <a:srgbClr val="472800"/>
      </a:accent4>
      <a:accent5>
        <a:srgbClr val="94734F"/>
      </a:accent5>
      <a:accent6>
        <a:srgbClr val="159C66"/>
      </a:accent6>
      <a:hlink>
        <a:srgbClr val="7EE244"/>
      </a:hlink>
      <a:folHlink>
        <a:srgbClr val="C1C8D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ngenta_PPT_Template" id="{FCDB2270-F0BC-884D-A10D-9CB27EBADF0F}" vid="{BDC02163-990E-994D-9CBA-9C75301245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9572</TotalTime>
  <Words>1072</Words>
  <Application>Microsoft Office PowerPoint</Application>
  <PresentationFormat>Широкоэкранный</PresentationFormat>
  <Paragraphs>211</Paragraphs>
  <Slides>29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Calibri</vt:lpstr>
      <vt:lpstr>Cambria</vt:lpstr>
      <vt:lpstr>HelveticaNeueLT Std</vt:lpstr>
      <vt:lpstr>MiSans</vt:lpstr>
      <vt:lpstr>Tahoma</vt:lpstr>
      <vt:lpstr>Times New Roman</vt:lpstr>
      <vt:lpstr>思源宋体</vt:lpstr>
      <vt:lpstr>ОрГМУ</vt:lpstr>
      <vt:lpstr> Цифровизация и применение технологий искусственного интеллекта как драйвер развития ВУЗа                 </vt:lpstr>
      <vt:lpstr>ПОЧЕМУ ЦИФРОВИЗАЦИЯ НЕОТЛОЖНА </vt:lpstr>
      <vt:lpstr>ПОЧЕМУ ЦИФРОВИЗАЦИЯ НЕОТЛОЖНА</vt:lpstr>
      <vt:lpstr>ПОЧЕМУ ЦИФРОВИЗАЦИЯ НЕОТЛОЖНА</vt:lpstr>
      <vt:lpstr>ВНЕШНИЕ ВЫЗОВЫ</vt:lpstr>
      <vt:lpstr>ВНЕШНИЕ ВЫЗОВЫ</vt:lpstr>
      <vt:lpstr>ВНЕШНИЕ ВЫЗОВЫ</vt:lpstr>
      <vt:lpstr>ВНУТРЕННИЕ ВЫЗОВЫ</vt:lpstr>
      <vt:lpstr>ВНУТРЕННИЕ ВЫЗОВЫ</vt:lpstr>
      <vt:lpstr>ВНУТРЕННИЕ ВЫЗОВЫ</vt:lpstr>
      <vt:lpstr>Презентация PowerPoint</vt:lpstr>
      <vt:lpstr>Презентация PowerPoint</vt:lpstr>
      <vt:lpstr>Презентация PowerPoint</vt:lpstr>
      <vt:lpstr>ЧТО НАС ЖДЕТ…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ОПРОСА СТУДЕНТОВ</vt:lpstr>
      <vt:lpstr>РЕЗУЛЬТАТЫ ОПРОСА ПРЕПОДАВАТЕЛЕЙ</vt:lpstr>
      <vt:lpstr>СТРАТЕГИЧЕСКИЕ НАПРАВЛЕНИЯ ЦИФРОВИЗАЦИИ И ИСПОЛЬЗОВАНИЯ ТЕХНОЛОГИЙ ИИ В ОРГМУ </vt:lpstr>
      <vt:lpstr>СТРАТЕГИЧЕСКИЕ НАПРАВЛЕНИЯ ЦИФРОВИЗАЦИИ И ИСПОЛЬЗОВАНИЯ ТЕХНОЛОГИЙ ИИ В ОРГМУ </vt:lpstr>
      <vt:lpstr>СТРАТЕГИЧЕСКИЕ НАПРАВЛЕНИЯ ЦИФРОВИЗАЦИИ И ИСПОЛЬЗОВАНИЯ ТЕХНОЛОГИЙ ИИ В ОРГМУ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Papadopoullos</dc:creator>
  <cp:lastModifiedBy>User</cp:lastModifiedBy>
  <cp:revision>534</cp:revision>
  <cp:lastPrinted>2026-03-26T03:21:08Z</cp:lastPrinted>
  <dcterms:created xsi:type="dcterms:W3CDTF">2022-07-27T16:16:31Z</dcterms:created>
  <dcterms:modified xsi:type="dcterms:W3CDTF">2026-03-26T04:01:05Z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5512398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S9.1.4</vt:lpwstr>
  </property>
</Properties>
</file>